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9" r:id="rId3"/>
    <p:sldId id="291" r:id="rId4"/>
    <p:sldId id="258" r:id="rId5"/>
    <p:sldId id="289" r:id="rId6"/>
    <p:sldId id="290" r:id="rId7"/>
    <p:sldId id="295" r:id="rId8"/>
    <p:sldId id="299" r:id="rId9"/>
    <p:sldId id="332" r:id="rId10"/>
    <p:sldId id="303" r:id="rId11"/>
    <p:sldId id="296" r:id="rId12"/>
    <p:sldId id="297" r:id="rId13"/>
    <p:sldId id="293" r:id="rId14"/>
    <p:sldId id="321" r:id="rId15"/>
    <p:sldId id="320" r:id="rId16"/>
    <p:sldId id="302" r:id="rId17"/>
    <p:sldId id="300" r:id="rId18"/>
    <p:sldId id="301" r:id="rId19"/>
    <p:sldId id="307" r:id="rId20"/>
    <p:sldId id="308" r:id="rId21"/>
    <p:sldId id="304" r:id="rId22"/>
    <p:sldId id="314" r:id="rId23"/>
    <p:sldId id="309" r:id="rId24"/>
    <p:sldId id="310" r:id="rId25"/>
    <p:sldId id="305" r:id="rId26"/>
    <p:sldId id="312" r:id="rId27"/>
    <p:sldId id="313" r:id="rId28"/>
    <p:sldId id="311" r:id="rId29"/>
    <p:sldId id="319" r:id="rId30"/>
    <p:sldId id="318" r:id="rId31"/>
    <p:sldId id="317" r:id="rId32"/>
    <p:sldId id="316" r:id="rId33"/>
    <p:sldId id="327" r:id="rId34"/>
    <p:sldId id="324" r:id="rId35"/>
    <p:sldId id="328" r:id="rId36"/>
    <p:sldId id="331" r:id="rId37"/>
    <p:sldId id="315" r:id="rId38"/>
    <p:sldId id="329" r:id="rId39"/>
    <p:sldId id="330" r:id="rId40"/>
    <p:sldId id="323" r:id="rId41"/>
    <p:sldId id="326" r:id="rId42"/>
    <p:sldId id="333" r:id="rId43"/>
    <p:sldId id="325" r:id="rId44"/>
    <p:sldId id="334" r:id="rId45"/>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1" autoAdjust="0"/>
    <p:restoredTop sz="94660"/>
  </p:normalViewPr>
  <p:slideViewPr>
    <p:cSldViewPr>
      <p:cViewPr varScale="1">
        <p:scale>
          <a:sx n="67" d="100"/>
          <a:sy n="67" d="100"/>
        </p:scale>
        <p:origin x="13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3383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NZ" noProof="0" smtClean="0"/>
              <a:t>Click to edit Master title style</a:t>
            </a:r>
          </a:p>
        </p:txBody>
      </p:sp>
      <p:sp>
        <p:nvSpPr>
          <p:cNvPr id="3383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NZ" noProof="0" smtClean="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NZ"/>
          </a:p>
        </p:txBody>
      </p:sp>
      <p:sp>
        <p:nvSpPr>
          <p:cNvPr id="42" name="Rectangle 42"/>
          <p:cNvSpPr>
            <a:spLocks noGrp="1" noChangeArrowheads="1"/>
          </p:cNvSpPr>
          <p:nvPr>
            <p:ph type="ftr" sz="quarter" idx="11"/>
          </p:nvPr>
        </p:nvSpPr>
        <p:spPr/>
        <p:txBody>
          <a:bodyPr/>
          <a:lstStyle>
            <a:lvl1pPr>
              <a:defRPr/>
            </a:lvl1pPr>
          </a:lstStyle>
          <a:p>
            <a:pPr>
              <a:defRPr/>
            </a:pPr>
            <a:endParaRPr lang="en-NZ"/>
          </a:p>
        </p:txBody>
      </p:sp>
      <p:sp>
        <p:nvSpPr>
          <p:cNvPr id="43" name="Rectangle 43"/>
          <p:cNvSpPr>
            <a:spLocks noGrp="1" noChangeArrowheads="1"/>
          </p:cNvSpPr>
          <p:nvPr>
            <p:ph type="sldNum" sz="quarter" idx="12"/>
          </p:nvPr>
        </p:nvSpPr>
        <p:spPr/>
        <p:txBody>
          <a:bodyPr/>
          <a:lstStyle>
            <a:lvl1pPr>
              <a:defRPr/>
            </a:lvl1pPr>
          </a:lstStyle>
          <a:p>
            <a:pPr>
              <a:defRPr/>
            </a:pPr>
            <a:fld id="{837F755C-583C-418C-811D-00CC5B4A3F22}" type="slidenum">
              <a:rPr lang="en-NZ"/>
              <a:pPr>
                <a:defRPr/>
              </a:pPr>
              <a:t>‹#›</a:t>
            </a:fld>
            <a:endParaRPr lang="en-NZ"/>
          </a:p>
        </p:txBody>
      </p:sp>
    </p:spTree>
    <p:extLst>
      <p:ext uri="{BB962C8B-B14F-4D97-AF65-F5344CB8AC3E}">
        <p14:creationId xmlns:p14="http://schemas.microsoft.com/office/powerpoint/2010/main" val="6992836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0"/>
          <p:cNvSpPr>
            <a:spLocks noGrp="1" noChangeArrowheads="1"/>
          </p:cNvSpPr>
          <p:nvPr>
            <p:ph type="dt" sz="half" idx="10"/>
          </p:nvPr>
        </p:nvSpPr>
        <p:spPr>
          <a:ln/>
        </p:spPr>
        <p:txBody>
          <a:bodyPr/>
          <a:lstStyle>
            <a:lvl1pPr>
              <a:defRPr/>
            </a:lvl1pPr>
          </a:lstStyle>
          <a:p>
            <a:pPr>
              <a:defRPr/>
            </a:pPr>
            <a:endParaRPr lang="en-NZ"/>
          </a:p>
        </p:txBody>
      </p:sp>
      <p:sp>
        <p:nvSpPr>
          <p:cNvPr id="5" name="Rectangle 41"/>
          <p:cNvSpPr>
            <a:spLocks noGrp="1" noChangeArrowheads="1"/>
          </p:cNvSpPr>
          <p:nvPr>
            <p:ph type="ftr" sz="quarter" idx="11"/>
          </p:nvPr>
        </p:nvSpPr>
        <p:spPr>
          <a:ln/>
        </p:spPr>
        <p:txBody>
          <a:bodyPr/>
          <a:lstStyle>
            <a:lvl1pPr>
              <a:defRPr/>
            </a:lvl1pPr>
          </a:lstStyle>
          <a:p>
            <a:pPr>
              <a:defRPr/>
            </a:pPr>
            <a:endParaRPr lang="en-NZ"/>
          </a:p>
        </p:txBody>
      </p:sp>
      <p:sp>
        <p:nvSpPr>
          <p:cNvPr id="6" name="Rectangle 42"/>
          <p:cNvSpPr>
            <a:spLocks noGrp="1" noChangeArrowheads="1"/>
          </p:cNvSpPr>
          <p:nvPr>
            <p:ph type="sldNum" sz="quarter" idx="12"/>
          </p:nvPr>
        </p:nvSpPr>
        <p:spPr>
          <a:ln/>
        </p:spPr>
        <p:txBody>
          <a:bodyPr/>
          <a:lstStyle>
            <a:lvl1pPr>
              <a:defRPr/>
            </a:lvl1pPr>
          </a:lstStyle>
          <a:p>
            <a:pPr>
              <a:defRPr/>
            </a:pPr>
            <a:fld id="{40742D2B-AC89-4740-B6F5-A5C71BC0D9D6}" type="slidenum">
              <a:rPr lang="en-NZ"/>
              <a:pPr>
                <a:defRPr/>
              </a:pPr>
              <a:t>‹#›</a:t>
            </a:fld>
            <a:endParaRPr lang="en-NZ"/>
          </a:p>
        </p:txBody>
      </p:sp>
    </p:spTree>
    <p:extLst>
      <p:ext uri="{BB962C8B-B14F-4D97-AF65-F5344CB8AC3E}">
        <p14:creationId xmlns:p14="http://schemas.microsoft.com/office/powerpoint/2010/main" val="23439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0"/>
          <p:cNvSpPr>
            <a:spLocks noGrp="1" noChangeArrowheads="1"/>
          </p:cNvSpPr>
          <p:nvPr>
            <p:ph type="dt" sz="half" idx="10"/>
          </p:nvPr>
        </p:nvSpPr>
        <p:spPr>
          <a:ln/>
        </p:spPr>
        <p:txBody>
          <a:bodyPr/>
          <a:lstStyle>
            <a:lvl1pPr>
              <a:defRPr/>
            </a:lvl1pPr>
          </a:lstStyle>
          <a:p>
            <a:pPr>
              <a:defRPr/>
            </a:pPr>
            <a:endParaRPr lang="en-NZ"/>
          </a:p>
        </p:txBody>
      </p:sp>
      <p:sp>
        <p:nvSpPr>
          <p:cNvPr id="5" name="Rectangle 41"/>
          <p:cNvSpPr>
            <a:spLocks noGrp="1" noChangeArrowheads="1"/>
          </p:cNvSpPr>
          <p:nvPr>
            <p:ph type="ftr" sz="quarter" idx="11"/>
          </p:nvPr>
        </p:nvSpPr>
        <p:spPr>
          <a:ln/>
        </p:spPr>
        <p:txBody>
          <a:bodyPr/>
          <a:lstStyle>
            <a:lvl1pPr>
              <a:defRPr/>
            </a:lvl1pPr>
          </a:lstStyle>
          <a:p>
            <a:pPr>
              <a:defRPr/>
            </a:pPr>
            <a:endParaRPr lang="en-NZ"/>
          </a:p>
        </p:txBody>
      </p:sp>
      <p:sp>
        <p:nvSpPr>
          <p:cNvPr id="6" name="Rectangle 42"/>
          <p:cNvSpPr>
            <a:spLocks noGrp="1" noChangeArrowheads="1"/>
          </p:cNvSpPr>
          <p:nvPr>
            <p:ph type="sldNum" sz="quarter" idx="12"/>
          </p:nvPr>
        </p:nvSpPr>
        <p:spPr>
          <a:ln/>
        </p:spPr>
        <p:txBody>
          <a:bodyPr/>
          <a:lstStyle>
            <a:lvl1pPr>
              <a:defRPr/>
            </a:lvl1pPr>
          </a:lstStyle>
          <a:p>
            <a:pPr>
              <a:defRPr/>
            </a:pPr>
            <a:fld id="{CF236952-908B-4FD5-B611-67CAC371B58D}" type="slidenum">
              <a:rPr lang="en-NZ"/>
              <a:pPr>
                <a:defRPr/>
              </a:pPr>
              <a:t>‹#›</a:t>
            </a:fld>
            <a:endParaRPr lang="en-NZ"/>
          </a:p>
        </p:txBody>
      </p:sp>
    </p:spTree>
    <p:extLst>
      <p:ext uri="{BB962C8B-B14F-4D97-AF65-F5344CB8AC3E}">
        <p14:creationId xmlns:p14="http://schemas.microsoft.com/office/powerpoint/2010/main" val="99535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0"/>
          <p:cNvSpPr>
            <a:spLocks noGrp="1" noChangeArrowheads="1"/>
          </p:cNvSpPr>
          <p:nvPr>
            <p:ph type="dt" sz="half" idx="10"/>
          </p:nvPr>
        </p:nvSpPr>
        <p:spPr>
          <a:ln/>
        </p:spPr>
        <p:txBody>
          <a:bodyPr/>
          <a:lstStyle>
            <a:lvl1pPr>
              <a:defRPr/>
            </a:lvl1pPr>
          </a:lstStyle>
          <a:p>
            <a:pPr>
              <a:defRPr/>
            </a:pPr>
            <a:endParaRPr lang="en-NZ"/>
          </a:p>
        </p:txBody>
      </p:sp>
      <p:sp>
        <p:nvSpPr>
          <p:cNvPr id="5" name="Rectangle 41"/>
          <p:cNvSpPr>
            <a:spLocks noGrp="1" noChangeArrowheads="1"/>
          </p:cNvSpPr>
          <p:nvPr>
            <p:ph type="ftr" sz="quarter" idx="11"/>
          </p:nvPr>
        </p:nvSpPr>
        <p:spPr>
          <a:ln/>
        </p:spPr>
        <p:txBody>
          <a:bodyPr/>
          <a:lstStyle>
            <a:lvl1pPr>
              <a:defRPr/>
            </a:lvl1pPr>
          </a:lstStyle>
          <a:p>
            <a:pPr>
              <a:defRPr/>
            </a:pPr>
            <a:endParaRPr lang="en-NZ"/>
          </a:p>
        </p:txBody>
      </p:sp>
      <p:sp>
        <p:nvSpPr>
          <p:cNvPr id="6" name="Rectangle 42"/>
          <p:cNvSpPr>
            <a:spLocks noGrp="1" noChangeArrowheads="1"/>
          </p:cNvSpPr>
          <p:nvPr>
            <p:ph type="sldNum" sz="quarter" idx="12"/>
          </p:nvPr>
        </p:nvSpPr>
        <p:spPr>
          <a:ln/>
        </p:spPr>
        <p:txBody>
          <a:bodyPr/>
          <a:lstStyle>
            <a:lvl1pPr>
              <a:defRPr/>
            </a:lvl1pPr>
          </a:lstStyle>
          <a:p>
            <a:pPr>
              <a:defRPr/>
            </a:pPr>
            <a:fld id="{DB9544B8-24A1-4DC7-9A70-9D66A6FE9A0A}" type="slidenum">
              <a:rPr lang="en-NZ"/>
              <a:pPr>
                <a:defRPr/>
              </a:pPr>
              <a:t>‹#›</a:t>
            </a:fld>
            <a:endParaRPr lang="en-NZ"/>
          </a:p>
        </p:txBody>
      </p:sp>
    </p:spTree>
    <p:extLst>
      <p:ext uri="{BB962C8B-B14F-4D97-AF65-F5344CB8AC3E}">
        <p14:creationId xmlns:p14="http://schemas.microsoft.com/office/powerpoint/2010/main" val="312280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NZ"/>
          </a:p>
        </p:txBody>
      </p:sp>
      <p:sp>
        <p:nvSpPr>
          <p:cNvPr id="5" name="Rectangle 41"/>
          <p:cNvSpPr>
            <a:spLocks noGrp="1" noChangeArrowheads="1"/>
          </p:cNvSpPr>
          <p:nvPr>
            <p:ph type="ftr" sz="quarter" idx="11"/>
          </p:nvPr>
        </p:nvSpPr>
        <p:spPr>
          <a:ln/>
        </p:spPr>
        <p:txBody>
          <a:bodyPr/>
          <a:lstStyle>
            <a:lvl1pPr>
              <a:defRPr/>
            </a:lvl1pPr>
          </a:lstStyle>
          <a:p>
            <a:pPr>
              <a:defRPr/>
            </a:pPr>
            <a:endParaRPr lang="en-NZ"/>
          </a:p>
        </p:txBody>
      </p:sp>
      <p:sp>
        <p:nvSpPr>
          <p:cNvPr id="6" name="Rectangle 42"/>
          <p:cNvSpPr>
            <a:spLocks noGrp="1" noChangeArrowheads="1"/>
          </p:cNvSpPr>
          <p:nvPr>
            <p:ph type="sldNum" sz="quarter" idx="12"/>
          </p:nvPr>
        </p:nvSpPr>
        <p:spPr>
          <a:ln/>
        </p:spPr>
        <p:txBody>
          <a:bodyPr/>
          <a:lstStyle>
            <a:lvl1pPr>
              <a:defRPr/>
            </a:lvl1pPr>
          </a:lstStyle>
          <a:p>
            <a:pPr>
              <a:defRPr/>
            </a:pPr>
            <a:fld id="{5DB2D994-71E8-4406-9C0E-A4D3BD761420}" type="slidenum">
              <a:rPr lang="en-NZ"/>
              <a:pPr>
                <a:defRPr/>
              </a:pPr>
              <a:t>‹#›</a:t>
            </a:fld>
            <a:endParaRPr lang="en-NZ"/>
          </a:p>
        </p:txBody>
      </p:sp>
    </p:spTree>
    <p:extLst>
      <p:ext uri="{BB962C8B-B14F-4D97-AF65-F5344CB8AC3E}">
        <p14:creationId xmlns:p14="http://schemas.microsoft.com/office/powerpoint/2010/main" val="209407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0"/>
          <p:cNvSpPr>
            <a:spLocks noGrp="1" noChangeArrowheads="1"/>
          </p:cNvSpPr>
          <p:nvPr>
            <p:ph type="dt" sz="half" idx="10"/>
          </p:nvPr>
        </p:nvSpPr>
        <p:spPr>
          <a:ln/>
        </p:spPr>
        <p:txBody>
          <a:bodyPr/>
          <a:lstStyle>
            <a:lvl1pPr>
              <a:defRPr/>
            </a:lvl1pPr>
          </a:lstStyle>
          <a:p>
            <a:pPr>
              <a:defRPr/>
            </a:pPr>
            <a:endParaRPr lang="en-NZ"/>
          </a:p>
        </p:txBody>
      </p:sp>
      <p:sp>
        <p:nvSpPr>
          <p:cNvPr id="6" name="Rectangle 41"/>
          <p:cNvSpPr>
            <a:spLocks noGrp="1" noChangeArrowheads="1"/>
          </p:cNvSpPr>
          <p:nvPr>
            <p:ph type="ftr" sz="quarter" idx="11"/>
          </p:nvPr>
        </p:nvSpPr>
        <p:spPr>
          <a:ln/>
        </p:spPr>
        <p:txBody>
          <a:bodyPr/>
          <a:lstStyle>
            <a:lvl1pPr>
              <a:defRPr/>
            </a:lvl1pPr>
          </a:lstStyle>
          <a:p>
            <a:pPr>
              <a:defRPr/>
            </a:pPr>
            <a:endParaRPr lang="en-NZ"/>
          </a:p>
        </p:txBody>
      </p:sp>
      <p:sp>
        <p:nvSpPr>
          <p:cNvPr id="7" name="Rectangle 42"/>
          <p:cNvSpPr>
            <a:spLocks noGrp="1" noChangeArrowheads="1"/>
          </p:cNvSpPr>
          <p:nvPr>
            <p:ph type="sldNum" sz="quarter" idx="12"/>
          </p:nvPr>
        </p:nvSpPr>
        <p:spPr>
          <a:ln/>
        </p:spPr>
        <p:txBody>
          <a:bodyPr/>
          <a:lstStyle>
            <a:lvl1pPr>
              <a:defRPr/>
            </a:lvl1pPr>
          </a:lstStyle>
          <a:p>
            <a:pPr>
              <a:defRPr/>
            </a:pPr>
            <a:fld id="{7446775C-1DEF-45BF-8B2B-4A5623A6E9CA}" type="slidenum">
              <a:rPr lang="en-NZ"/>
              <a:pPr>
                <a:defRPr/>
              </a:pPr>
              <a:t>‹#›</a:t>
            </a:fld>
            <a:endParaRPr lang="en-NZ"/>
          </a:p>
        </p:txBody>
      </p:sp>
    </p:spTree>
    <p:extLst>
      <p:ext uri="{BB962C8B-B14F-4D97-AF65-F5344CB8AC3E}">
        <p14:creationId xmlns:p14="http://schemas.microsoft.com/office/powerpoint/2010/main" val="339332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0"/>
          <p:cNvSpPr>
            <a:spLocks noGrp="1" noChangeArrowheads="1"/>
          </p:cNvSpPr>
          <p:nvPr>
            <p:ph type="dt" sz="half" idx="10"/>
          </p:nvPr>
        </p:nvSpPr>
        <p:spPr>
          <a:ln/>
        </p:spPr>
        <p:txBody>
          <a:bodyPr/>
          <a:lstStyle>
            <a:lvl1pPr>
              <a:defRPr/>
            </a:lvl1pPr>
          </a:lstStyle>
          <a:p>
            <a:pPr>
              <a:defRPr/>
            </a:pPr>
            <a:endParaRPr lang="en-NZ"/>
          </a:p>
        </p:txBody>
      </p:sp>
      <p:sp>
        <p:nvSpPr>
          <p:cNvPr id="8" name="Rectangle 41"/>
          <p:cNvSpPr>
            <a:spLocks noGrp="1" noChangeArrowheads="1"/>
          </p:cNvSpPr>
          <p:nvPr>
            <p:ph type="ftr" sz="quarter" idx="11"/>
          </p:nvPr>
        </p:nvSpPr>
        <p:spPr>
          <a:ln/>
        </p:spPr>
        <p:txBody>
          <a:bodyPr/>
          <a:lstStyle>
            <a:lvl1pPr>
              <a:defRPr/>
            </a:lvl1pPr>
          </a:lstStyle>
          <a:p>
            <a:pPr>
              <a:defRPr/>
            </a:pPr>
            <a:endParaRPr lang="en-NZ"/>
          </a:p>
        </p:txBody>
      </p:sp>
      <p:sp>
        <p:nvSpPr>
          <p:cNvPr id="9" name="Rectangle 42"/>
          <p:cNvSpPr>
            <a:spLocks noGrp="1" noChangeArrowheads="1"/>
          </p:cNvSpPr>
          <p:nvPr>
            <p:ph type="sldNum" sz="quarter" idx="12"/>
          </p:nvPr>
        </p:nvSpPr>
        <p:spPr>
          <a:ln/>
        </p:spPr>
        <p:txBody>
          <a:bodyPr/>
          <a:lstStyle>
            <a:lvl1pPr>
              <a:defRPr/>
            </a:lvl1pPr>
          </a:lstStyle>
          <a:p>
            <a:pPr>
              <a:defRPr/>
            </a:pPr>
            <a:fld id="{D585B49D-AC3C-4795-B0F0-46238178EB62}" type="slidenum">
              <a:rPr lang="en-NZ"/>
              <a:pPr>
                <a:defRPr/>
              </a:pPr>
              <a:t>‹#›</a:t>
            </a:fld>
            <a:endParaRPr lang="en-NZ"/>
          </a:p>
        </p:txBody>
      </p:sp>
    </p:spTree>
    <p:extLst>
      <p:ext uri="{BB962C8B-B14F-4D97-AF65-F5344CB8AC3E}">
        <p14:creationId xmlns:p14="http://schemas.microsoft.com/office/powerpoint/2010/main" val="381097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0"/>
          <p:cNvSpPr>
            <a:spLocks noGrp="1" noChangeArrowheads="1"/>
          </p:cNvSpPr>
          <p:nvPr>
            <p:ph type="dt" sz="half" idx="10"/>
          </p:nvPr>
        </p:nvSpPr>
        <p:spPr>
          <a:ln/>
        </p:spPr>
        <p:txBody>
          <a:bodyPr/>
          <a:lstStyle>
            <a:lvl1pPr>
              <a:defRPr/>
            </a:lvl1pPr>
          </a:lstStyle>
          <a:p>
            <a:pPr>
              <a:defRPr/>
            </a:pPr>
            <a:endParaRPr lang="en-NZ"/>
          </a:p>
        </p:txBody>
      </p:sp>
      <p:sp>
        <p:nvSpPr>
          <p:cNvPr id="4" name="Rectangle 41"/>
          <p:cNvSpPr>
            <a:spLocks noGrp="1" noChangeArrowheads="1"/>
          </p:cNvSpPr>
          <p:nvPr>
            <p:ph type="ftr" sz="quarter" idx="11"/>
          </p:nvPr>
        </p:nvSpPr>
        <p:spPr>
          <a:ln/>
        </p:spPr>
        <p:txBody>
          <a:bodyPr/>
          <a:lstStyle>
            <a:lvl1pPr>
              <a:defRPr/>
            </a:lvl1pPr>
          </a:lstStyle>
          <a:p>
            <a:pPr>
              <a:defRPr/>
            </a:pPr>
            <a:endParaRPr lang="en-NZ"/>
          </a:p>
        </p:txBody>
      </p:sp>
      <p:sp>
        <p:nvSpPr>
          <p:cNvPr id="5" name="Rectangle 42"/>
          <p:cNvSpPr>
            <a:spLocks noGrp="1" noChangeArrowheads="1"/>
          </p:cNvSpPr>
          <p:nvPr>
            <p:ph type="sldNum" sz="quarter" idx="12"/>
          </p:nvPr>
        </p:nvSpPr>
        <p:spPr>
          <a:ln/>
        </p:spPr>
        <p:txBody>
          <a:bodyPr/>
          <a:lstStyle>
            <a:lvl1pPr>
              <a:defRPr/>
            </a:lvl1pPr>
          </a:lstStyle>
          <a:p>
            <a:pPr>
              <a:defRPr/>
            </a:pPr>
            <a:fld id="{956023CA-20B7-426B-A27D-E187428FE267}" type="slidenum">
              <a:rPr lang="en-NZ"/>
              <a:pPr>
                <a:defRPr/>
              </a:pPr>
              <a:t>‹#›</a:t>
            </a:fld>
            <a:endParaRPr lang="en-NZ"/>
          </a:p>
        </p:txBody>
      </p:sp>
    </p:spTree>
    <p:extLst>
      <p:ext uri="{BB962C8B-B14F-4D97-AF65-F5344CB8AC3E}">
        <p14:creationId xmlns:p14="http://schemas.microsoft.com/office/powerpoint/2010/main" val="378079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NZ"/>
          </a:p>
        </p:txBody>
      </p:sp>
      <p:sp>
        <p:nvSpPr>
          <p:cNvPr id="3" name="Rectangle 41"/>
          <p:cNvSpPr>
            <a:spLocks noGrp="1" noChangeArrowheads="1"/>
          </p:cNvSpPr>
          <p:nvPr>
            <p:ph type="ftr" sz="quarter" idx="11"/>
          </p:nvPr>
        </p:nvSpPr>
        <p:spPr>
          <a:ln/>
        </p:spPr>
        <p:txBody>
          <a:bodyPr/>
          <a:lstStyle>
            <a:lvl1pPr>
              <a:defRPr/>
            </a:lvl1pPr>
          </a:lstStyle>
          <a:p>
            <a:pPr>
              <a:defRPr/>
            </a:pPr>
            <a:endParaRPr lang="en-NZ"/>
          </a:p>
        </p:txBody>
      </p:sp>
      <p:sp>
        <p:nvSpPr>
          <p:cNvPr id="4" name="Rectangle 42"/>
          <p:cNvSpPr>
            <a:spLocks noGrp="1" noChangeArrowheads="1"/>
          </p:cNvSpPr>
          <p:nvPr>
            <p:ph type="sldNum" sz="quarter" idx="12"/>
          </p:nvPr>
        </p:nvSpPr>
        <p:spPr>
          <a:ln/>
        </p:spPr>
        <p:txBody>
          <a:bodyPr/>
          <a:lstStyle>
            <a:lvl1pPr>
              <a:defRPr/>
            </a:lvl1pPr>
          </a:lstStyle>
          <a:p>
            <a:pPr>
              <a:defRPr/>
            </a:pPr>
            <a:fld id="{49C194EF-2774-49FC-B892-CB6F444CD735}" type="slidenum">
              <a:rPr lang="en-NZ"/>
              <a:pPr>
                <a:defRPr/>
              </a:pPr>
              <a:t>‹#›</a:t>
            </a:fld>
            <a:endParaRPr lang="en-NZ"/>
          </a:p>
        </p:txBody>
      </p:sp>
    </p:spTree>
    <p:extLst>
      <p:ext uri="{BB962C8B-B14F-4D97-AF65-F5344CB8AC3E}">
        <p14:creationId xmlns:p14="http://schemas.microsoft.com/office/powerpoint/2010/main" val="77517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NZ"/>
          </a:p>
        </p:txBody>
      </p:sp>
      <p:sp>
        <p:nvSpPr>
          <p:cNvPr id="6" name="Rectangle 41"/>
          <p:cNvSpPr>
            <a:spLocks noGrp="1" noChangeArrowheads="1"/>
          </p:cNvSpPr>
          <p:nvPr>
            <p:ph type="ftr" sz="quarter" idx="11"/>
          </p:nvPr>
        </p:nvSpPr>
        <p:spPr>
          <a:ln/>
        </p:spPr>
        <p:txBody>
          <a:bodyPr/>
          <a:lstStyle>
            <a:lvl1pPr>
              <a:defRPr/>
            </a:lvl1pPr>
          </a:lstStyle>
          <a:p>
            <a:pPr>
              <a:defRPr/>
            </a:pPr>
            <a:endParaRPr lang="en-NZ"/>
          </a:p>
        </p:txBody>
      </p:sp>
      <p:sp>
        <p:nvSpPr>
          <p:cNvPr id="7" name="Rectangle 42"/>
          <p:cNvSpPr>
            <a:spLocks noGrp="1" noChangeArrowheads="1"/>
          </p:cNvSpPr>
          <p:nvPr>
            <p:ph type="sldNum" sz="quarter" idx="12"/>
          </p:nvPr>
        </p:nvSpPr>
        <p:spPr>
          <a:ln/>
        </p:spPr>
        <p:txBody>
          <a:bodyPr/>
          <a:lstStyle>
            <a:lvl1pPr>
              <a:defRPr/>
            </a:lvl1pPr>
          </a:lstStyle>
          <a:p>
            <a:pPr>
              <a:defRPr/>
            </a:pPr>
            <a:fld id="{73A8DC8F-A3B8-482A-A5D8-C4A5B20BB648}" type="slidenum">
              <a:rPr lang="en-NZ"/>
              <a:pPr>
                <a:defRPr/>
              </a:pPr>
              <a:t>‹#›</a:t>
            </a:fld>
            <a:endParaRPr lang="en-NZ"/>
          </a:p>
        </p:txBody>
      </p:sp>
    </p:spTree>
    <p:extLst>
      <p:ext uri="{BB962C8B-B14F-4D97-AF65-F5344CB8AC3E}">
        <p14:creationId xmlns:p14="http://schemas.microsoft.com/office/powerpoint/2010/main" val="382984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NZ"/>
          </a:p>
        </p:txBody>
      </p:sp>
      <p:sp>
        <p:nvSpPr>
          <p:cNvPr id="6" name="Rectangle 41"/>
          <p:cNvSpPr>
            <a:spLocks noGrp="1" noChangeArrowheads="1"/>
          </p:cNvSpPr>
          <p:nvPr>
            <p:ph type="ftr" sz="quarter" idx="11"/>
          </p:nvPr>
        </p:nvSpPr>
        <p:spPr>
          <a:ln/>
        </p:spPr>
        <p:txBody>
          <a:bodyPr/>
          <a:lstStyle>
            <a:lvl1pPr>
              <a:defRPr/>
            </a:lvl1pPr>
          </a:lstStyle>
          <a:p>
            <a:pPr>
              <a:defRPr/>
            </a:pPr>
            <a:endParaRPr lang="en-NZ"/>
          </a:p>
        </p:txBody>
      </p:sp>
      <p:sp>
        <p:nvSpPr>
          <p:cNvPr id="7" name="Rectangle 42"/>
          <p:cNvSpPr>
            <a:spLocks noGrp="1" noChangeArrowheads="1"/>
          </p:cNvSpPr>
          <p:nvPr>
            <p:ph type="sldNum" sz="quarter" idx="12"/>
          </p:nvPr>
        </p:nvSpPr>
        <p:spPr>
          <a:ln/>
        </p:spPr>
        <p:txBody>
          <a:bodyPr/>
          <a:lstStyle>
            <a:lvl1pPr>
              <a:defRPr/>
            </a:lvl1pPr>
          </a:lstStyle>
          <a:p>
            <a:pPr>
              <a:defRPr/>
            </a:pPr>
            <a:fld id="{DE9711FA-3DCF-4EC7-8D8B-BCBE1A8BB1DE}" type="slidenum">
              <a:rPr lang="en-NZ"/>
              <a:pPr>
                <a:defRPr/>
              </a:pPr>
              <a:t>‹#›</a:t>
            </a:fld>
            <a:endParaRPr lang="en-NZ"/>
          </a:p>
        </p:txBody>
      </p:sp>
    </p:spTree>
    <p:extLst>
      <p:ext uri="{BB962C8B-B14F-4D97-AF65-F5344CB8AC3E}">
        <p14:creationId xmlns:p14="http://schemas.microsoft.com/office/powerpoint/2010/main" val="210624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3277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7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7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grpSp>
          <p:nvGrpSpPr>
            <p:cNvPr id="1035" name="Group 6"/>
            <p:cNvGrpSpPr>
              <a:grpSpLocks/>
            </p:cNvGrpSpPr>
            <p:nvPr/>
          </p:nvGrpSpPr>
          <p:grpSpPr bwMode="auto">
            <a:xfrm>
              <a:off x="288" y="0"/>
              <a:ext cx="5098" cy="4316"/>
              <a:chOff x="288" y="0"/>
              <a:chExt cx="5098" cy="4316"/>
            </a:xfrm>
          </p:grpSpPr>
          <p:sp>
            <p:nvSpPr>
              <p:cNvPr id="3277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7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7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7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7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grpSp>
        <p:sp>
          <p:nvSpPr>
            <p:cNvPr id="3278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8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3279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79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NZ"/>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p>
          </p:txBody>
        </p:sp>
      </p:grpSp>
      <p:sp>
        <p:nvSpPr>
          <p:cNvPr id="3280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NZ" smtClean="0"/>
              <a:t>Click to edit Master title style</a:t>
            </a:r>
          </a:p>
        </p:txBody>
      </p:sp>
      <p:sp>
        <p:nvSpPr>
          <p:cNvPr id="3280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NZ"/>
          </a:p>
        </p:txBody>
      </p:sp>
      <p:sp>
        <p:nvSpPr>
          <p:cNvPr id="3280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NZ"/>
          </a:p>
        </p:txBody>
      </p:sp>
      <p:sp>
        <p:nvSpPr>
          <p:cNvPr id="3281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CBC9017A-BD9A-4A36-ADCF-659890136C18}" type="slidenum">
              <a:rPr lang="en-NZ"/>
              <a:pPr>
                <a:defRPr/>
              </a:pPr>
              <a:t>‹#›</a:t>
            </a:fld>
            <a:endParaRPr lang="en-NZ"/>
          </a:p>
        </p:txBody>
      </p:sp>
      <p:sp>
        <p:nvSpPr>
          <p:cNvPr id="3281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NZ" smtClean="0"/>
              <a:t>Click to edit Master text styles</a:t>
            </a:r>
          </a:p>
          <a:p>
            <a:pPr lvl="1"/>
            <a:r>
              <a:rPr lang="en-NZ" smtClean="0"/>
              <a:t>Second level</a:t>
            </a:r>
          </a:p>
          <a:p>
            <a:pPr lvl="2"/>
            <a:r>
              <a:rPr lang="en-NZ" smtClean="0"/>
              <a:t>Third level</a:t>
            </a:r>
          </a:p>
          <a:p>
            <a:pPr lvl="3"/>
            <a:r>
              <a:rPr lang="en-NZ" smtClean="0"/>
              <a:t>Fourth level</a:t>
            </a:r>
          </a:p>
          <a:p>
            <a:pPr lvl="4"/>
            <a:r>
              <a:rPr lang="en-NZ"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2807"/>
                                        </p:tgtEl>
                                        <p:attrNameLst>
                                          <p:attrName>style.visibility</p:attrName>
                                        </p:attrNameLst>
                                      </p:cBhvr>
                                      <p:to>
                                        <p:strVal val="visible"/>
                                      </p:to>
                                    </p:set>
                                    <p:animEffect transition="in" filter="fade">
                                      <p:cBhvr>
                                        <p:cTn id="7" dur="1000">
                                          <p:stCondLst>
                                            <p:cond delay="0"/>
                                          </p:stCondLst>
                                        </p:cTn>
                                        <p:tgtEl>
                                          <p:spTgt spid="328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2811">
                                            <p:txEl>
                                              <p:pRg st="0" end="0"/>
                                            </p:txEl>
                                          </p:spTgt>
                                        </p:tgtEl>
                                        <p:attrNameLst>
                                          <p:attrName>style.visibility</p:attrName>
                                        </p:attrNameLst>
                                      </p:cBhvr>
                                      <p:to>
                                        <p:strVal val="visible"/>
                                      </p:to>
                                    </p:set>
                                    <p:animEffect transition="in" filter="fade">
                                      <p:cBhvr>
                                        <p:cTn id="12" dur="500">
                                          <p:stCondLst>
                                            <p:cond delay="0"/>
                                          </p:stCondLst>
                                        </p:cTn>
                                        <p:tgtEl>
                                          <p:spTgt spid="32811">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2811">
                                            <p:txEl>
                                              <p:pRg st="1" end="1"/>
                                            </p:txEl>
                                          </p:spTgt>
                                        </p:tgtEl>
                                        <p:attrNameLst>
                                          <p:attrName>style.visibility</p:attrName>
                                        </p:attrNameLst>
                                      </p:cBhvr>
                                      <p:to>
                                        <p:strVal val="visible"/>
                                      </p:to>
                                    </p:set>
                                    <p:animEffect transition="in" filter="fade">
                                      <p:cBhvr>
                                        <p:cTn id="15" dur="500">
                                          <p:stCondLst>
                                            <p:cond delay="0"/>
                                          </p:stCondLst>
                                        </p:cTn>
                                        <p:tgtEl>
                                          <p:spTgt spid="32811">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2811">
                                            <p:txEl>
                                              <p:pRg st="2" end="2"/>
                                            </p:txEl>
                                          </p:spTgt>
                                        </p:tgtEl>
                                        <p:attrNameLst>
                                          <p:attrName>style.visibility</p:attrName>
                                        </p:attrNameLst>
                                      </p:cBhvr>
                                      <p:to>
                                        <p:strVal val="visible"/>
                                      </p:to>
                                    </p:set>
                                    <p:animEffect transition="in" filter="fade">
                                      <p:cBhvr>
                                        <p:cTn id="18" dur="500">
                                          <p:stCondLst>
                                            <p:cond delay="0"/>
                                          </p:stCondLst>
                                        </p:cTn>
                                        <p:tgtEl>
                                          <p:spTgt spid="32811">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2811">
                                            <p:txEl>
                                              <p:pRg st="3" end="3"/>
                                            </p:txEl>
                                          </p:spTgt>
                                        </p:tgtEl>
                                        <p:attrNameLst>
                                          <p:attrName>style.visibility</p:attrName>
                                        </p:attrNameLst>
                                      </p:cBhvr>
                                      <p:to>
                                        <p:strVal val="visible"/>
                                      </p:to>
                                    </p:set>
                                    <p:animEffect transition="in" filter="fade">
                                      <p:cBhvr>
                                        <p:cTn id="21" dur="500">
                                          <p:stCondLst>
                                            <p:cond delay="0"/>
                                          </p:stCondLst>
                                        </p:cTn>
                                        <p:tgtEl>
                                          <p:spTgt spid="32811">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2811">
                                            <p:txEl>
                                              <p:pRg st="4" end="4"/>
                                            </p:txEl>
                                          </p:spTgt>
                                        </p:tgtEl>
                                        <p:attrNameLst>
                                          <p:attrName>style.visibility</p:attrName>
                                        </p:attrNameLst>
                                      </p:cBhvr>
                                      <p:to>
                                        <p:strVal val="visible"/>
                                      </p:to>
                                    </p:set>
                                    <p:animEffect transition="in" filter="fade">
                                      <p:cBhvr>
                                        <p:cTn id="24" dur="500">
                                          <p:stCondLst>
                                            <p:cond delay="0"/>
                                          </p:stCondLst>
                                        </p:cTn>
                                        <p:tgtEl>
                                          <p:spTgt spid="32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7" grpId="0"/>
      <p:bldP spid="32811"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32811"/>
                        </p:tgtEl>
                        <p:attrNameLst>
                          <p:attrName>style.visibility</p:attrName>
                        </p:attrNameLst>
                      </p:cBhvr>
                      <p:to>
                        <p:strVal val="visible"/>
                      </p:to>
                    </p:set>
                    <p:animEffect transition="in" filter="fade">
                      <p:cBhvr>
                        <p:cTn dur="500">
                          <p:stCondLst>
                            <p:cond delay="0"/>
                          </p:stCondLst>
                        </p:cTn>
                        <p:tgtEl>
                          <p:spTgt spid="32811"/>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32811"/>
                        </p:tgtEl>
                        <p:attrNameLst>
                          <p:attrName>style.visibility</p:attrName>
                        </p:attrNameLst>
                      </p:cBhvr>
                      <p:to>
                        <p:strVal val="visible"/>
                      </p:to>
                    </p:set>
                    <p:animEffect transition="in" filter="fade">
                      <p:cBhvr>
                        <p:cTn dur="500">
                          <p:stCondLst>
                            <p:cond delay="0"/>
                          </p:stCondLst>
                        </p:cTn>
                        <p:tgtEl>
                          <p:spTgt spid="32811"/>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32811"/>
                        </p:tgtEl>
                        <p:attrNameLst>
                          <p:attrName>style.visibility</p:attrName>
                        </p:attrNameLst>
                      </p:cBhvr>
                      <p:to>
                        <p:strVal val="visible"/>
                      </p:to>
                    </p:set>
                    <p:animEffect transition="in" filter="fade">
                      <p:cBhvr>
                        <p:cTn dur="500">
                          <p:stCondLst>
                            <p:cond delay="0"/>
                          </p:stCondLst>
                        </p:cTn>
                        <p:tgtEl>
                          <p:spTgt spid="32811"/>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32811"/>
                        </p:tgtEl>
                        <p:attrNameLst>
                          <p:attrName>style.visibility</p:attrName>
                        </p:attrNameLst>
                      </p:cBhvr>
                      <p:to>
                        <p:strVal val="visible"/>
                      </p:to>
                    </p:set>
                    <p:animEffect transition="in" filter="fade">
                      <p:cBhvr>
                        <p:cTn dur="500">
                          <p:stCondLst>
                            <p:cond delay="0"/>
                          </p:stCondLst>
                        </p:cTn>
                        <p:tgtEl>
                          <p:spTgt spid="32811"/>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32811"/>
                        </p:tgtEl>
                        <p:attrNameLst>
                          <p:attrName>style.visibility</p:attrName>
                        </p:attrNameLst>
                      </p:cBhvr>
                      <p:to>
                        <p:strVal val="visible"/>
                      </p:to>
                    </p:set>
                    <p:animEffect transition="in" filter="fade">
                      <p:cBhvr>
                        <p:cTn dur="500">
                          <p:stCondLst>
                            <p:cond delay="0"/>
                          </p:stCondLst>
                        </p:cTn>
                        <p:tgtEl>
                          <p:spTgt spid="32811"/>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nz/url?sa=i&amp;rct=j&amp;q=stratigraphic+column+examples&amp;source=images&amp;cd=&amp;cad=rja&amp;docid=w2bmieaJAyLBRM&amp;tbnid=hjewpuNCKPH8IM:&amp;ved=0CAUQjRw&amp;url=http://www.scoopweb.com/Relative_dating&amp;ei=RgR2UfOEF4eXiQfWsIG4Dg&amp;psig=AFQjCNE8dt_haOVCvt45Ho0b_RykcnYrxg&amp;ust=136677521983145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life_on_earth%5b1%5d.jp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nz/url?sa=i&amp;rct=j&amp;q=vestigial+appendix&amp;source=images&amp;cd=&amp;cad=rja&amp;docid=1Lq8oGPzIScrzM&amp;tbnid=Ytsh02Xdy9zsCM:&amp;ved=0CAUQjRw&amp;url=http://www.glogster.com/emilyjasienowski26/vestigial-structures/g-6lkk1iiqk4hm326atr8pca0&amp;ei=Mht2UbWSEayaiQezkYDYCg&amp;psig=AFQjCNEsCLF9HUakB2WS_HxQ6Xh2nNZr8w&amp;ust=136678096835321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nz/url?sa=i&amp;rct=j&amp;q=vestigial+limbs&amp;source=images&amp;cd=&amp;cad=rja&amp;docid=fU0-7GpWgPaoAM&amp;tbnid=EQ7o1HJo6ONiUM:&amp;ved=0CAUQjRw&amp;url=http://hubpages.com/hub/Evolution-Unintelligent-Design&amp;ei=sRB2UdCFC-aZiAfKzYGwAw&amp;bvm=bv.45512109,d.aGc&amp;psig=AFQjCNGP1-xwUOFDnnSKIeSlGocpbzKGBg&amp;ust=1366777740872283"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nz/url?sa=i&amp;rct=j&amp;q=vestigial+limbs&amp;source=images&amp;cd=&amp;cad=rja&amp;docid=WkWSrj2CWDesXM&amp;tbnid=fC7INgiH2l1nwM:&amp;ved=0CAUQjRw&amp;url=http://etb-whales.blogspot.com/2012/03/whale-anatomy-and-photos-of-limb.html&amp;ei=iw92UfevI-qTiAfymoCoCg&amp;bvm=bv.45512109,d.aGc&amp;psig=AFQjCNGP1-xwUOFDnnSKIeSlGocpbzKGBg&amp;ust=1366777740872283"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di-10592-enz%20-%20Copy.sw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graphics/GEOLOGY/New%20Zealand%20under%20the%20Ocean.mp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60350"/>
            <a:ext cx="7772400" cy="936625"/>
          </a:xfrm>
        </p:spPr>
        <p:txBody>
          <a:bodyPr/>
          <a:lstStyle/>
          <a:p>
            <a:pPr eaLnBrk="1" hangingPunct="1">
              <a:defRPr/>
            </a:pPr>
            <a:r>
              <a:rPr lang="en-NZ" sz="6600" smtClean="0"/>
              <a:t>Evolution</a:t>
            </a:r>
          </a:p>
        </p:txBody>
      </p:sp>
      <p:pic>
        <p:nvPicPr>
          <p:cNvPr id="2052" name="Picture 4" descr="chuc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268413"/>
            <a:ext cx="5400675"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ssolv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3851323" cy="1139825"/>
          </a:xfrm>
        </p:spPr>
        <p:txBody>
          <a:bodyPr/>
          <a:lstStyle/>
          <a:p>
            <a:r>
              <a:rPr lang="en-NZ" dirty="0" smtClean="0"/>
              <a:t>Geological Strata</a:t>
            </a:r>
            <a:endParaRPr lang="en-NZ" dirty="0"/>
          </a:p>
        </p:txBody>
      </p:sp>
      <p:sp>
        <p:nvSpPr>
          <p:cNvPr id="3" name="Content Placeholder 2"/>
          <p:cNvSpPr>
            <a:spLocks noGrp="1"/>
          </p:cNvSpPr>
          <p:nvPr>
            <p:ph idx="1"/>
          </p:nvPr>
        </p:nvSpPr>
        <p:spPr>
          <a:xfrm>
            <a:off x="0" y="1988840"/>
            <a:ext cx="3682752" cy="4142085"/>
          </a:xfrm>
        </p:spPr>
        <p:txBody>
          <a:bodyPr/>
          <a:lstStyle/>
          <a:p>
            <a:r>
              <a:rPr lang="en-NZ" dirty="0" smtClean="0"/>
              <a:t>The deeper the layer the </a:t>
            </a:r>
            <a:r>
              <a:rPr lang="en-NZ" dirty="0"/>
              <a:t>o</a:t>
            </a:r>
            <a:r>
              <a:rPr lang="en-NZ" dirty="0" smtClean="0"/>
              <a:t>lder it is and the more primitive the life forms that existed</a:t>
            </a:r>
            <a:endParaRPr lang="en-NZ" dirty="0"/>
          </a:p>
        </p:txBody>
      </p:sp>
      <p:pic>
        <p:nvPicPr>
          <p:cNvPr id="51204" name="Picture 4" descr="http://evolution.berkeley.edu/evolibrary/images/lines/strat_colum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323" y="192807"/>
            <a:ext cx="5259676" cy="66708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07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endParaRPr lang="en-US" smtClean="0"/>
          </a:p>
        </p:txBody>
      </p:sp>
      <p:sp>
        <p:nvSpPr>
          <p:cNvPr id="48131" name="Rectangle 3"/>
          <p:cNvSpPr>
            <a:spLocks noGrp="1" noChangeArrowheads="1"/>
          </p:cNvSpPr>
          <p:nvPr>
            <p:ph type="body" idx="1"/>
          </p:nvPr>
        </p:nvSpPr>
        <p:spPr/>
        <p:txBody>
          <a:bodyPr/>
          <a:lstStyle/>
          <a:p>
            <a:pPr eaLnBrk="1" hangingPunct="1">
              <a:defRPr/>
            </a:pPr>
            <a:endParaRPr lang="en-US" smtClean="0"/>
          </a:p>
        </p:txBody>
      </p:sp>
      <p:pic>
        <p:nvPicPr>
          <p:cNvPr id="4100" name="Picture 5" descr="geo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3975"/>
            <a:ext cx="7850187"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2051" y="6269037"/>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58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8750"/>
            <a:ext cx="8229600" cy="4278313"/>
          </a:xfrm>
        </p:spPr>
        <p:txBody>
          <a:bodyPr/>
          <a:lstStyle/>
          <a:p>
            <a:pPr eaLnBrk="1" hangingPunct="1">
              <a:defRPr/>
            </a:pPr>
            <a:r>
              <a:rPr lang="en-US" dirty="0" smtClean="0">
                <a:hlinkClick r:id="rId2" action="ppaction://hlinkfile"/>
              </a:rPr>
              <a:t>Another view</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257" y="0"/>
            <a:ext cx="5573486" cy="6858000"/>
          </a:xfrm>
          <a:prstGeom prst="rect">
            <a:avLst/>
          </a:prstGeom>
        </p:spPr>
      </p:pic>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4221" y="1124744"/>
            <a:ext cx="7479779" cy="581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7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Effect transition="in" filter="fade">
                                      <p:cBhvr>
                                        <p:cTn id="9" dur="500"/>
                                        <p:tgtEl>
                                          <p:spTgt spid="4710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7107"/>
                                        </p:tgtEl>
                                        <p:attrNameLst>
                                          <p:attrName>ppt_w</p:attrName>
                                        </p:attrNameLst>
                                      </p:cBhvr>
                                      <p:tavLst>
                                        <p:tav tm="0">
                                          <p:val>
                                            <p:strVal val="ppt_w"/>
                                          </p:val>
                                        </p:tav>
                                        <p:tav tm="100000">
                                          <p:val>
                                            <p:fltVal val="0"/>
                                          </p:val>
                                        </p:tav>
                                      </p:tavLst>
                                    </p:anim>
                                    <p:anim calcmode="lin" valueType="num">
                                      <p:cBhvr>
                                        <p:cTn id="14" dur="500"/>
                                        <p:tgtEl>
                                          <p:spTgt spid="47107"/>
                                        </p:tgtEl>
                                        <p:attrNameLst>
                                          <p:attrName>ppt_h</p:attrName>
                                        </p:attrNameLst>
                                      </p:cBhvr>
                                      <p:tavLst>
                                        <p:tav tm="0">
                                          <p:val>
                                            <p:strVal val="ppt_h"/>
                                          </p:val>
                                        </p:tav>
                                        <p:tav tm="100000">
                                          <p:val>
                                            <p:fltVal val="0"/>
                                          </p:val>
                                        </p:tav>
                                      </p:tavLst>
                                    </p:anim>
                                    <p:animEffect transition="out" filter="fade">
                                      <p:cBhvr>
                                        <p:cTn id="15" dur="500"/>
                                        <p:tgtEl>
                                          <p:spTgt spid="47107"/>
                                        </p:tgtEl>
                                      </p:cBhvr>
                                    </p:animEffect>
                                    <p:set>
                                      <p:cBhvr>
                                        <p:cTn id="16" dur="1" fill="hold">
                                          <p:stCondLst>
                                            <p:cond delay="499"/>
                                          </p:stCondLst>
                                        </p:cTn>
                                        <p:tgtEl>
                                          <p:spTgt spid="4710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277813"/>
            <a:ext cx="8856984" cy="2071067"/>
          </a:xfrm>
        </p:spPr>
        <p:txBody>
          <a:bodyPr/>
          <a:lstStyle/>
          <a:p>
            <a:r>
              <a:rPr lang="en-NZ" dirty="0" smtClean="0"/>
              <a:t>Speaking of </a:t>
            </a:r>
            <a:r>
              <a:rPr lang="en-NZ" dirty="0" err="1" smtClean="0"/>
              <a:t>Stromatolites</a:t>
            </a:r>
            <a:r>
              <a:rPr lang="en-NZ" dirty="0" smtClean="0"/>
              <a:t/>
            </a:r>
            <a:br>
              <a:rPr lang="en-NZ" dirty="0" smtClean="0"/>
            </a:br>
            <a:r>
              <a:rPr lang="en-NZ" sz="3200" dirty="0" smtClean="0">
                <a:effectLst/>
              </a:rPr>
              <a:t>These are 500 million year old </a:t>
            </a:r>
            <a:r>
              <a:rPr lang="en-NZ" sz="3200" dirty="0" err="1" smtClean="0">
                <a:effectLst/>
              </a:rPr>
              <a:t>stromatolite</a:t>
            </a:r>
            <a:r>
              <a:rPr lang="en-NZ" sz="3200" dirty="0" smtClean="0">
                <a:effectLst/>
              </a:rPr>
              <a:t> fossils in the Hoyt Limestone exposed at Lester Park, near Saratoga Springs, New York</a:t>
            </a:r>
            <a:endParaRPr lang="en-NZ"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501483"/>
            <a:ext cx="6552728" cy="4365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7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stCondLst>
                                            <p:cond delay="0"/>
                                          </p:stCondLst>
                                        </p:cTn>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134"/>
                                        </p:tgtEl>
                                        <p:attrNameLst>
                                          <p:attrName>style.visibility</p:attrName>
                                        </p:attrNameLst>
                                      </p:cBhvr>
                                      <p:to>
                                        <p:strVal val="visible"/>
                                      </p:to>
                                    </p:set>
                                    <p:anim calcmode="lin" valueType="num">
                                      <p:cBhvr additive="base">
                                        <p:cTn id="12" dur="500" fill="hold"/>
                                        <p:tgtEl>
                                          <p:spTgt spid="48134"/>
                                        </p:tgtEl>
                                        <p:attrNameLst>
                                          <p:attrName>ppt_x</p:attrName>
                                        </p:attrNameLst>
                                      </p:cBhvr>
                                      <p:tavLst>
                                        <p:tav tm="0">
                                          <p:val>
                                            <p:strVal val="#ppt_x"/>
                                          </p:val>
                                        </p:tav>
                                        <p:tav tm="100000">
                                          <p:val>
                                            <p:strVal val="#ppt_x"/>
                                          </p:val>
                                        </p:tav>
                                      </p:tavLst>
                                    </p:anim>
                                    <p:anim calcmode="lin" valueType="num">
                                      <p:cBhvr additive="base">
                                        <p:cTn id="13"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8"/>
            <a:ext cx="63500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3" descr="C:\SKOOL\13 BIOLOGY\2 EVOLUTION\graphics\Apex Chert Micro fossi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784" y="2348880"/>
            <a:ext cx="4031729" cy="372159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330894" y="116632"/>
            <a:ext cx="8633593" cy="5322813"/>
          </a:xfrm>
        </p:spPr>
        <p:txBody>
          <a:bodyPr/>
          <a:lstStyle/>
          <a:p>
            <a:r>
              <a:rPr lang="en-NZ" sz="2800" dirty="0">
                <a:effectLst/>
              </a:rPr>
              <a:t>These are 3.5 billion year old </a:t>
            </a:r>
            <a:r>
              <a:rPr lang="en-NZ" sz="2800" dirty="0" err="1">
                <a:effectLst/>
              </a:rPr>
              <a:t>stromatolite</a:t>
            </a:r>
            <a:r>
              <a:rPr lang="en-NZ" sz="2800" dirty="0">
                <a:effectLst/>
              </a:rPr>
              <a:t> fossils found in </a:t>
            </a:r>
            <a:r>
              <a:rPr lang="en-NZ" sz="2800" dirty="0" smtClean="0">
                <a:effectLst/>
              </a:rPr>
              <a:t>Australia</a:t>
            </a:r>
          </a:p>
          <a:p>
            <a:r>
              <a:rPr lang="en-NZ" sz="2800" dirty="0" smtClean="0">
                <a:effectLst/>
              </a:rPr>
              <a:t>A </a:t>
            </a:r>
            <a:r>
              <a:rPr lang="en-NZ" sz="2800" dirty="0">
                <a:effectLst/>
              </a:rPr>
              <a:t>collection of tubular microfossils found in 3.4-billion-year-old sandstone from Western Australia</a:t>
            </a:r>
            <a:endParaRPr lang="en-NZ" sz="2800" dirty="0" smtClean="0"/>
          </a:p>
          <a:p>
            <a:endParaRPr lang="en-NZ" dirty="0"/>
          </a:p>
        </p:txBody>
      </p:sp>
    </p:spTree>
    <p:extLst>
      <p:ext uri="{BB962C8B-B14F-4D97-AF65-F5344CB8AC3E}">
        <p14:creationId xmlns:p14="http://schemas.microsoft.com/office/powerpoint/2010/main" val="80525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22"/>
                                        </p:tgtEl>
                                        <p:attrNameLst>
                                          <p:attrName>style.visibility</p:attrName>
                                        </p:attrNameLst>
                                      </p:cBhvr>
                                      <p:to>
                                        <p:strVal val="visible"/>
                                      </p:to>
                                    </p:set>
                                    <p:animEffect transition="in" filter="fade">
                                      <p:cBhvr>
                                        <p:cTn id="11" dur="500"/>
                                        <p:tgtEl>
                                          <p:spTgt spid="819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1923"/>
                                        </p:tgtEl>
                                        <p:attrNameLst>
                                          <p:attrName>style.visibility</p:attrName>
                                        </p:attrNameLst>
                                      </p:cBhvr>
                                      <p:to>
                                        <p:strVal val="visible"/>
                                      </p:to>
                                    </p:set>
                                    <p:animEffect transition="in" filter="fade">
                                      <p:cBhvr>
                                        <p:cTn id="16" dur="500"/>
                                        <p:tgtEl>
                                          <p:spTgt spid="8192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additive="base">
                                        <p:cTn id="25" dur="500" fill="hold"/>
                                        <p:tgtEl>
                                          <p:spTgt spid="48134"/>
                                        </p:tgtEl>
                                        <p:attrNameLst>
                                          <p:attrName>ppt_x</p:attrName>
                                        </p:attrNameLst>
                                      </p:cBhvr>
                                      <p:tavLst>
                                        <p:tav tm="0">
                                          <p:val>
                                            <p:strVal val="#ppt_x"/>
                                          </p:val>
                                        </p:tav>
                                        <p:tav tm="100000">
                                          <p:val>
                                            <p:strVal val="#ppt_x"/>
                                          </p:val>
                                        </p:tav>
                                      </p:tavLst>
                                    </p:anim>
                                    <p:anim calcmode="lin" valueType="num">
                                      <p:cBhvr additive="base">
                                        <p:cTn id="26"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84"/>
            <a:ext cx="8856984" cy="6810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277813"/>
            <a:ext cx="8229600" cy="2575123"/>
          </a:xfrm>
        </p:spPr>
        <p:txBody>
          <a:bodyPr/>
          <a:lstStyle/>
          <a:p>
            <a:r>
              <a:rPr lang="en-NZ" dirty="0" err="1" smtClean="0"/>
              <a:t>Stromatolites</a:t>
            </a:r>
            <a:r>
              <a:rPr lang="en-NZ" dirty="0" smtClean="0"/>
              <a:t> Live!</a:t>
            </a:r>
            <a:br>
              <a:rPr lang="en-NZ" dirty="0" smtClean="0"/>
            </a:br>
            <a:r>
              <a:rPr lang="en-NZ" sz="3200" dirty="0" smtClean="0"/>
              <a:t>at Hamelin Poole, Shark bay, 800 km north of Perth</a:t>
            </a:r>
            <a:r>
              <a:rPr lang="en-NZ" dirty="0" smtClean="0"/>
              <a:t/>
            </a:r>
            <a:br>
              <a:rPr lang="en-NZ" dirty="0" smtClean="0"/>
            </a:br>
            <a:endParaRPr lang="en-NZ" dirty="0"/>
          </a:p>
        </p:txBody>
      </p:sp>
    </p:spTree>
    <p:extLst>
      <p:ext uri="{BB962C8B-B14F-4D97-AF65-F5344CB8AC3E}">
        <p14:creationId xmlns:p14="http://schemas.microsoft.com/office/powerpoint/2010/main" val="3420627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ppt_x"/>
                                          </p:val>
                                        </p:tav>
                                        <p:tav tm="100000">
                                          <p:val>
                                            <p:strVal val="#ppt_x"/>
                                          </p:val>
                                        </p:tav>
                                      </p:tavLst>
                                    </p:anim>
                                    <p:anim calcmode="lin" valueType="num">
                                      <p:cBhvr additive="base">
                                        <p:cTn id="8"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0" y="332656"/>
            <a:ext cx="9090201" cy="557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211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ppt_x"/>
                                          </p:val>
                                        </p:tav>
                                        <p:tav tm="100000">
                                          <p:val>
                                            <p:strVal val="#ppt_x"/>
                                          </p:val>
                                        </p:tav>
                                      </p:tavLst>
                                    </p:anim>
                                    <p:anim calcmode="lin" valueType="num">
                                      <p:cBhvr additive="base">
                                        <p:cTn id="8"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4" y="-27384"/>
            <a:ext cx="9136428" cy="670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02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ppt_x"/>
                                          </p:val>
                                        </p:tav>
                                        <p:tav tm="100000">
                                          <p:val>
                                            <p:strVal val="#ppt_x"/>
                                          </p:val>
                                        </p:tav>
                                      </p:tavLst>
                                    </p:anim>
                                    <p:anim calcmode="lin" valueType="num">
                                      <p:cBhvr additive="base">
                                        <p:cTn id="8"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 y="-27384"/>
            <a:ext cx="9138708" cy="6551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838" y="6269038"/>
            <a:ext cx="8286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759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ppt_x"/>
                                          </p:val>
                                        </p:tav>
                                        <p:tav tm="100000">
                                          <p:val>
                                            <p:strVal val="#ppt_x"/>
                                          </p:val>
                                        </p:tav>
                                      </p:tavLst>
                                    </p:anim>
                                    <p:anim calcmode="lin" valueType="num">
                                      <p:cBhvr additive="base">
                                        <p:cTn id="8"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0"/>
            <a:ext cx="8229600" cy="702915"/>
          </a:xfrm>
        </p:spPr>
        <p:txBody>
          <a:bodyPr/>
          <a:lstStyle/>
          <a:p>
            <a:r>
              <a:rPr lang="en-NZ" dirty="0" smtClean="0"/>
              <a:t>Comparative Anatomy</a:t>
            </a:r>
            <a:endParaRPr lang="en-NZ" dirty="0"/>
          </a:p>
        </p:txBody>
      </p:sp>
      <p:sp>
        <p:nvSpPr>
          <p:cNvPr id="3" name="Content Placeholder 2"/>
          <p:cNvSpPr>
            <a:spLocks noGrp="1"/>
          </p:cNvSpPr>
          <p:nvPr>
            <p:ph idx="1"/>
          </p:nvPr>
        </p:nvSpPr>
        <p:spPr>
          <a:xfrm>
            <a:off x="0" y="764704"/>
            <a:ext cx="8686800" cy="5976664"/>
          </a:xfrm>
        </p:spPr>
        <p:txBody>
          <a:bodyPr/>
          <a:lstStyle/>
          <a:p>
            <a:r>
              <a:rPr lang="en-NZ" dirty="0" smtClean="0"/>
              <a:t>Comparing structures between species suggests common ancestry</a:t>
            </a:r>
          </a:p>
          <a:p>
            <a:r>
              <a:rPr lang="en-NZ" dirty="0" smtClean="0"/>
              <a:t>E.g. Homologous structures such as the vertebrate </a:t>
            </a:r>
            <a:r>
              <a:rPr lang="en-NZ" dirty="0" err="1" smtClean="0"/>
              <a:t>pentadactyl</a:t>
            </a:r>
            <a:r>
              <a:rPr lang="en-NZ" dirty="0" smtClean="0"/>
              <a:t> limb</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im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55" y="3007493"/>
            <a:ext cx="7907569" cy="382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23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1520" y="332656"/>
            <a:ext cx="8229600" cy="1139825"/>
          </a:xfrm>
        </p:spPr>
        <p:txBody>
          <a:bodyPr/>
          <a:lstStyle/>
          <a:p>
            <a:pPr eaLnBrk="1" hangingPunct="1">
              <a:defRPr/>
            </a:pPr>
            <a:r>
              <a:rPr lang="en-NZ" sz="5400" dirty="0" smtClean="0"/>
              <a:t>Species and Populations</a:t>
            </a:r>
          </a:p>
        </p:txBody>
      </p:sp>
      <p:sp>
        <p:nvSpPr>
          <p:cNvPr id="34819" name="Rectangle 3"/>
          <p:cNvSpPr>
            <a:spLocks noGrp="1" noChangeArrowheads="1"/>
          </p:cNvSpPr>
          <p:nvPr>
            <p:ph type="body" idx="1"/>
          </p:nvPr>
        </p:nvSpPr>
        <p:spPr>
          <a:xfrm>
            <a:off x="457200" y="1412776"/>
            <a:ext cx="8229600" cy="5164236"/>
          </a:xfrm>
        </p:spPr>
        <p:txBody>
          <a:bodyPr/>
          <a:lstStyle/>
          <a:p>
            <a:pPr eaLnBrk="1" hangingPunct="1">
              <a:defRPr/>
            </a:pPr>
            <a:r>
              <a:rPr lang="en-NZ" dirty="0"/>
              <a:t>A species is defined as a group of organisms that normally interbreed in nature and share the same gene </a:t>
            </a:r>
            <a:r>
              <a:rPr lang="en-NZ" dirty="0" smtClean="0"/>
              <a:t>pool</a:t>
            </a:r>
          </a:p>
          <a:p>
            <a:pPr eaLnBrk="1" hangingPunct="1">
              <a:defRPr/>
            </a:pPr>
            <a:endParaRPr lang="en-NZ" dirty="0" smtClean="0"/>
          </a:p>
          <a:p>
            <a:pPr eaLnBrk="1" hangingPunct="1">
              <a:defRPr/>
            </a:pPr>
            <a:r>
              <a:rPr lang="en-NZ" dirty="0" smtClean="0"/>
              <a:t>A population is a group of members of the same species </a:t>
            </a:r>
            <a:r>
              <a:rPr lang="en-NZ" u="sng" dirty="0" smtClean="0"/>
              <a:t>in the same area.</a:t>
            </a:r>
            <a:endParaRPr lang="en-NZ" u="sng" dirty="0"/>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dissolve">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2098"/>
            <a:ext cx="9144000" cy="6493804"/>
          </a:xfrm>
          <a:prstGeom prst="rect">
            <a:avLst/>
          </a:prstGeom>
        </p:spPr>
      </p:pic>
    </p:spTree>
    <p:extLst>
      <p:ext uri="{BB962C8B-B14F-4D97-AF65-F5344CB8AC3E}">
        <p14:creationId xmlns:p14="http://schemas.microsoft.com/office/powerpoint/2010/main" val="188372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Vestigial Organs</a:t>
            </a:r>
            <a:endParaRPr lang="en-NZ" dirty="0"/>
          </a:p>
        </p:txBody>
      </p:sp>
      <p:sp>
        <p:nvSpPr>
          <p:cNvPr id="3" name="Content Placeholder 2"/>
          <p:cNvSpPr>
            <a:spLocks noGrp="1"/>
          </p:cNvSpPr>
          <p:nvPr>
            <p:ph idx="1"/>
          </p:nvPr>
        </p:nvSpPr>
        <p:spPr/>
        <p:txBody>
          <a:bodyPr/>
          <a:lstStyle/>
          <a:p>
            <a:r>
              <a:rPr lang="en-NZ" dirty="0" smtClean="0"/>
              <a:t>These are organs that have become reduced and lost their function in the course of evolution</a:t>
            </a:r>
          </a:p>
          <a:p>
            <a:r>
              <a:rPr lang="en-NZ" dirty="0" smtClean="0"/>
              <a:t>Like our appendix</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2" descr="http://b68389.medialib.glogster.com/media/4e58abbd487c9174799e9825010d803988e5236bd8154a2430f92948de8da835/appendix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122386"/>
            <a:ext cx="2956044" cy="361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7813"/>
            <a:ext cx="8229600" cy="1139825"/>
          </a:xfrm>
        </p:spPr>
        <p:txBody>
          <a:bodyPr/>
          <a:lstStyle/>
          <a:p>
            <a:r>
              <a:rPr lang="en-NZ" dirty="0" smtClean="0"/>
              <a:t>Some human examples</a:t>
            </a:r>
            <a:endParaRPr lang="en-NZ" dirty="0"/>
          </a:p>
        </p:txBody>
      </p:sp>
      <p:pic>
        <p:nvPicPr>
          <p:cNvPr id="77826" name="Picture 2" descr="http://www.expertsmind.com/CMSImages/382_vestigial%20rga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233112" cy="6577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4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ppt_w</p:attrName>
                                        </p:attrNameLst>
                                      </p:cBhvr>
                                      <p:tavLst>
                                        <p:tav tm="0">
                                          <p:val>
                                            <p:fltVal val="0"/>
                                          </p:val>
                                        </p:tav>
                                        <p:tav tm="100000">
                                          <p:val>
                                            <p:strVal val="#ppt_w"/>
                                          </p:val>
                                        </p:tav>
                                      </p:tavLst>
                                    </p:anim>
                                    <p:anim calcmode="lin" valueType="num">
                                      <p:cBhvr>
                                        <p:cTn id="8" dur="500" fill="hold"/>
                                        <p:tgtEl>
                                          <p:spTgt spid="77826"/>
                                        </p:tgtEl>
                                        <p:attrNameLst>
                                          <p:attrName>ppt_h</p:attrName>
                                        </p:attrNameLst>
                                      </p:cBhvr>
                                      <p:tavLst>
                                        <p:tav tm="0">
                                          <p:val>
                                            <p:fltVal val="0"/>
                                          </p:val>
                                        </p:tav>
                                        <p:tav tm="100000">
                                          <p:val>
                                            <p:strVal val="#ppt_h"/>
                                          </p:val>
                                        </p:tav>
                                      </p:tavLst>
                                    </p:anim>
                                    <p:animEffect transition="in" filter="fade">
                                      <p:cBhvr>
                                        <p:cTn id="9" dur="500"/>
                                        <p:tgtEl>
                                          <p:spTgt spid="7782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918939"/>
          </a:xfrm>
        </p:spPr>
        <p:txBody>
          <a:bodyPr/>
          <a:lstStyle/>
          <a:p>
            <a:r>
              <a:rPr lang="en-NZ" sz="4000" dirty="0" smtClean="0"/>
              <a:t>Sometimes they are not so vestigial!</a:t>
            </a:r>
            <a:endParaRPr lang="en-NZ" sz="4000" dirty="0"/>
          </a:p>
        </p:txBody>
      </p:sp>
      <p:sp>
        <p:nvSpPr>
          <p:cNvPr id="3" name="Content Placeholder 2"/>
          <p:cNvSpPr>
            <a:spLocks noGrp="1"/>
          </p:cNvSpPr>
          <p:nvPr>
            <p:ph idx="1"/>
          </p:nvPr>
        </p:nvSpPr>
        <p:spPr>
          <a:xfrm>
            <a:off x="251520" y="1196752"/>
            <a:ext cx="8435280" cy="4934173"/>
          </a:xfrm>
        </p:spPr>
        <p:txBody>
          <a:bodyPr/>
          <a:lstStyle/>
          <a:p>
            <a:r>
              <a:rPr lang="en-NZ" dirty="0" smtClean="0"/>
              <a:t>(If you can believe these pictures?)</a:t>
            </a:r>
            <a:endParaRPr lang="en-NZ" dirty="0"/>
          </a:p>
        </p:txBody>
      </p:sp>
      <p:pic>
        <p:nvPicPr>
          <p:cNvPr id="76802" name="Picture 2" descr="http://s1.hubimg.com/u/4028284_f5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9" y="2118767"/>
            <a:ext cx="9161339" cy="47392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44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fade">
                                      <p:cBhvr>
                                        <p:cTn id="7" dur="500"/>
                                        <p:tgtEl>
                                          <p:spTgt spid="768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918939"/>
          </a:xfrm>
        </p:spPr>
        <p:txBody>
          <a:bodyPr/>
          <a:lstStyle/>
          <a:p>
            <a:r>
              <a:rPr lang="en-NZ" dirty="0" smtClean="0"/>
              <a:t>This one might be a fake?</a:t>
            </a:r>
            <a:endParaRPr lang="en-NZ" dirty="0"/>
          </a:p>
        </p:txBody>
      </p:sp>
      <p:sp>
        <p:nvSpPr>
          <p:cNvPr id="3" name="Content Placeholder 2"/>
          <p:cNvSpPr>
            <a:spLocks noGrp="1"/>
          </p:cNvSpPr>
          <p:nvPr>
            <p:ph idx="1"/>
          </p:nvPr>
        </p:nvSpPr>
        <p:spPr>
          <a:xfrm>
            <a:off x="251520" y="1600200"/>
            <a:ext cx="8435280" cy="4530725"/>
          </a:xfrm>
        </p:spPr>
        <p:txBody>
          <a:bodyPr/>
          <a:lstStyle/>
          <a:p>
            <a:endParaRPr lang="en-NZ" dirty="0"/>
          </a:p>
        </p:txBody>
      </p:sp>
      <p:pic>
        <p:nvPicPr>
          <p:cNvPr id="75778" name="Picture 2" descr="http://healthlivingyoga.com/wp-content/uploads/2012/06/Vestigial-Tail-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4277"/>
            <a:ext cx="8712968" cy="5803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4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3695700" cy="1139825"/>
          </a:xfrm>
        </p:spPr>
        <p:txBody>
          <a:bodyPr/>
          <a:lstStyle/>
          <a:p>
            <a:r>
              <a:rPr lang="en-NZ" dirty="0" smtClean="0"/>
              <a:t>Whale Pelvis</a:t>
            </a:r>
            <a:endParaRPr lang="en-NZ" dirty="0"/>
          </a:p>
        </p:txBody>
      </p:sp>
      <p:sp>
        <p:nvSpPr>
          <p:cNvPr id="3" name="Content Placeholder 2"/>
          <p:cNvSpPr>
            <a:spLocks noGrp="1"/>
          </p:cNvSpPr>
          <p:nvPr>
            <p:ph idx="1"/>
          </p:nvPr>
        </p:nvSpPr>
        <p:spPr/>
        <p:txBody>
          <a:bodyPr/>
          <a:lstStyle/>
          <a:p>
            <a:endParaRPr lang="en-NZ"/>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descr="http://www.edwardtbabinski.us/mpm/HMPBK0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188640"/>
            <a:ext cx="49911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http://www.txtwriter.com/backgrounders/graphics/evolution/page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3" y="3358430"/>
            <a:ext cx="6264697" cy="338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6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500"/>
                                        <p:tgtEl>
                                          <p:spTgt spid="716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2"/>
                                        </p:tgtEl>
                                        <p:attrNameLst>
                                          <p:attrName>style.visibility</p:attrName>
                                        </p:attrNameLst>
                                      </p:cBhvr>
                                      <p:to>
                                        <p:strVal val="visible"/>
                                      </p:to>
                                    </p:set>
                                    <p:animEffect transition="in" filter="fade">
                                      <p:cBhvr>
                                        <p:cTn id="12" dur="500"/>
                                        <p:tgtEl>
                                          <p:spTgt spid="716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 y="-1"/>
            <a:ext cx="9135260" cy="6883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51520" y="0"/>
            <a:ext cx="8435280" cy="6130925"/>
          </a:xfrm>
        </p:spPr>
        <p:txBody>
          <a:bodyPr/>
          <a:lstStyle/>
          <a:p>
            <a:r>
              <a:rPr lang="en-NZ" dirty="0" smtClean="0"/>
              <a:t>Then there are kiwi wings</a:t>
            </a:r>
            <a:endParaRPr lang="en-NZ"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29"/>
                                        </p:tgtEl>
                                        <p:attrNameLst>
                                          <p:attrName>style.visibility</p:attrName>
                                        </p:attrNameLst>
                                      </p:cBhvr>
                                      <p:to>
                                        <p:strVal val="visible"/>
                                      </p:to>
                                    </p:set>
                                    <p:animEffect transition="in" filter="fade">
                                      <p:cBhvr>
                                        <p:cTn id="7" dur="500"/>
                                        <p:tgtEl>
                                          <p:spTgt spid="737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boneclones.com/images/sc-165_web-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6" y="0"/>
            <a:ext cx="9152741" cy="68279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3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1278979"/>
          </a:xfrm>
        </p:spPr>
        <p:txBody>
          <a:bodyPr/>
          <a:lstStyle/>
          <a:p>
            <a:r>
              <a:rPr lang="en-NZ" dirty="0" smtClean="0"/>
              <a:t>Molecular Biology</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79512" y="1600200"/>
            <a:ext cx="8712968" cy="4530725"/>
          </a:xfrm>
        </p:spPr>
        <p:txBody>
          <a:bodyPr/>
          <a:lstStyle/>
          <a:p>
            <a:r>
              <a:rPr lang="en-NZ" dirty="0" smtClean="0"/>
              <a:t>All life on Earth shares the same genetic code</a:t>
            </a:r>
          </a:p>
          <a:p>
            <a:r>
              <a:rPr lang="en-NZ" dirty="0" smtClean="0"/>
              <a:t>The same codons code for the same 20 amino acids in all living things</a:t>
            </a:r>
          </a:p>
          <a:p>
            <a:r>
              <a:rPr lang="en-NZ" dirty="0" smtClean="0"/>
              <a:t>The more closely two groups are related, the more similar their DNA and proteins </a:t>
            </a:r>
            <a:endParaRPr lang="en-NZ" dirty="0"/>
          </a:p>
        </p:txBody>
      </p:sp>
    </p:spTree>
    <p:extLst>
      <p:ext uri="{BB962C8B-B14F-4D97-AF65-F5344CB8AC3E}">
        <p14:creationId xmlns:p14="http://schemas.microsoft.com/office/powerpoint/2010/main" val="93692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1278979"/>
          </a:xfrm>
        </p:spPr>
        <p:txBody>
          <a:bodyPr/>
          <a:lstStyle/>
          <a:p>
            <a:r>
              <a:rPr lang="en-NZ" sz="4000" dirty="0" smtClean="0"/>
              <a:t>Evolution of N.Z. Geckos based on molecular biology</a:t>
            </a:r>
            <a:endParaRPr lang="en-NZ" sz="4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600200"/>
            <a:ext cx="8435280" cy="4530725"/>
          </a:xfrm>
        </p:spPr>
        <p:txBody>
          <a:bodyPr/>
          <a:lstStyle/>
          <a:p>
            <a:endParaRPr lang="en-NZ" dirty="0"/>
          </a:p>
        </p:txBody>
      </p:sp>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97" y="1655790"/>
            <a:ext cx="902500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3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Gene Pool</a:t>
            </a:r>
            <a:endParaRPr lang="en-NZ" dirty="0"/>
          </a:p>
        </p:txBody>
      </p:sp>
      <p:sp>
        <p:nvSpPr>
          <p:cNvPr id="3" name="Content Placeholder 2"/>
          <p:cNvSpPr>
            <a:spLocks noGrp="1"/>
          </p:cNvSpPr>
          <p:nvPr>
            <p:ph idx="1"/>
          </p:nvPr>
        </p:nvSpPr>
        <p:spPr/>
        <p:txBody>
          <a:bodyPr/>
          <a:lstStyle/>
          <a:p>
            <a:r>
              <a:rPr lang="en-NZ" dirty="0" smtClean="0"/>
              <a:t>A gene pool consists of all of the genes in a population at one time.</a:t>
            </a:r>
          </a:p>
          <a:p>
            <a:endParaRPr lang="en-NZ" dirty="0" smtClean="0"/>
          </a:p>
          <a:p>
            <a:r>
              <a:rPr lang="en-NZ" dirty="0" smtClean="0"/>
              <a:t>Each allele has a certain frequency (percentage or fraction) which may change over time.</a:t>
            </a:r>
          </a:p>
          <a:p>
            <a:endParaRPr lang="en-NZ" dirty="0"/>
          </a:p>
        </p:txBody>
      </p:sp>
    </p:spTree>
    <p:extLst>
      <p:ext uri="{BB962C8B-B14F-4D97-AF65-F5344CB8AC3E}">
        <p14:creationId xmlns:p14="http://schemas.microsoft.com/office/powerpoint/2010/main" val="1513104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881" y="0"/>
            <a:ext cx="61064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88640"/>
            <a:ext cx="2664296" cy="6565267"/>
          </a:xfrm>
        </p:spPr>
        <p:txBody>
          <a:bodyPr/>
          <a:lstStyle/>
          <a:p>
            <a:pPr marL="0" indent="0">
              <a:buNone/>
            </a:pPr>
            <a:r>
              <a:rPr lang="en-NZ" sz="2800" dirty="0" smtClean="0">
                <a:effectLst/>
              </a:rPr>
              <a:t>Relationships of New Zealand </a:t>
            </a:r>
            <a:r>
              <a:rPr lang="en-NZ" sz="2800" i="1" dirty="0" err="1" smtClean="0">
                <a:effectLst/>
              </a:rPr>
              <a:t>Petroica</a:t>
            </a:r>
            <a:r>
              <a:rPr lang="en-NZ" sz="2800" dirty="0" smtClean="0">
                <a:effectLst/>
              </a:rPr>
              <a:t> species, based on cytochrome </a:t>
            </a:r>
            <a:r>
              <a:rPr lang="en-NZ" sz="2800" i="1" dirty="0" smtClean="0">
                <a:effectLst/>
              </a:rPr>
              <a:t>b</a:t>
            </a:r>
            <a:r>
              <a:rPr lang="en-NZ" sz="2800" dirty="0" smtClean="0">
                <a:effectLst/>
              </a:rPr>
              <a:t> sequences </a:t>
            </a:r>
            <a:endParaRPr lang="en-NZ" sz="2800" dirty="0"/>
          </a:p>
        </p:txBody>
      </p:sp>
    </p:spTree>
    <p:extLst>
      <p:ext uri="{BB962C8B-B14F-4D97-AF65-F5344CB8AC3E}">
        <p14:creationId xmlns:p14="http://schemas.microsoft.com/office/powerpoint/2010/main" val="13881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1278979"/>
          </a:xfrm>
        </p:spPr>
        <p:txBody>
          <a:bodyPr/>
          <a:lstStyle/>
          <a:p>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600200"/>
            <a:ext cx="8435280" cy="4530725"/>
          </a:xfrm>
        </p:spPr>
        <p:txBody>
          <a:bodyPr/>
          <a:lstStyle/>
          <a:p>
            <a:endParaRPr lang="en-NZ" dirty="0"/>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78777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16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918939"/>
          </a:xfrm>
        </p:spPr>
        <p:txBody>
          <a:bodyPr/>
          <a:lstStyle/>
          <a:p>
            <a:r>
              <a:rPr lang="en-NZ" dirty="0" smtClean="0"/>
              <a:t>Biogeography</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268760"/>
            <a:ext cx="8892480" cy="5308252"/>
          </a:xfrm>
        </p:spPr>
        <p:txBody>
          <a:bodyPr/>
          <a:lstStyle/>
          <a:p>
            <a:r>
              <a:rPr lang="en-NZ" dirty="0" smtClean="0"/>
              <a:t>The geographic distribution of species on Earth is consistent with what we know about the movements of tectonic plates and the varying abilities of species to spread out.</a:t>
            </a:r>
          </a:p>
          <a:p>
            <a:r>
              <a:rPr lang="en-NZ" dirty="0"/>
              <a:t>M</a:t>
            </a:r>
            <a:r>
              <a:rPr lang="en-NZ" dirty="0" smtClean="0"/>
              <a:t>ajor isolated land areas and island groups often evolved their own distinct plant and animal communities derived from those species that could reach these areas.</a:t>
            </a:r>
            <a:endParaRPr lang="en-NZ" dirty="0"/>
          </a:p>
        </p:txBody>
      </p:sp>
    </p:spTree>
    <p:extLst>
      <p:ext uri="{BB962C8B-B14F-4D97-AF65-F5344CB8AC3E}">
        <p14:creationId xmlns:p14="http://schemas.microsoft.com/office/powerpoint/2010/main" val="389328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774923"/>
          </a:xfrm>
        </p:spPr>
        <p:txBody>
          <a:bodyPr/>
          <a:lstStyle/>
          <a:p>
            <a:r>
              <a:rPr lang="en-NZ" dirty="0" smtClean="0"/>
              <a:t>“Continental Drift”</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268760"/>
            <a:ext cx="8435280" cy="5308252"/>
          </a:xfrm>
        </p:spPr>
        <p:txBody>
          <a:bodyPr/>
          <a:lstStyle/>
          <a:p>
            <a:r>
              <a:rPr lang="en-NZ" dirty="0" smtClean="0"/>
              <a:t>Over 200 Million years ago all of the Earth’s landmasses were joined in a supercontinent called </a:t>
            </a:r>
            <a:r>
              <a:rPr lang="en-NZ" dirty="0" err="1" smtClean="0"/>
              <a:t>Pangea</a:t>
            </a:r>
            <a:r>
              <a:rPr lang="en-NZ" dirty="0" smtClean="0"/>
              <a:t>.</a:t>
            </a:r>
          </a:p>
          <a:p>
            <a:endParaRPr lang="en-NZ" dirty="0" smtClean="0"/>
          </a:p>
          <a:p>
            <a:r>
              <a:rPr lang="en-NZ" dirty="0" smtClean="0"/>
              <a:t>This broke into </a:t>
            </a:r>
            <a:r>
              <a:rPr lang="en-NZ" dirty="0" err="1" smtClean="0"/>
              <a:t>Laurasia</a:t>
            </a:r>
            <a:r>
              <a:rPr lang="en-NZ" dirty="0" smtClean="0"/>
              <a:t> in the North and </a:t>
            </a:r>
            <a:r>
              <a:rPr lang="en-NZ" dirty="0" err="1" smtClean="0"/>
              <a:t>Gondwana</a:t>
            </a:r>
            <a:r>
              <a:rPr lang="en-NZ" dirty="0" smtClean="0"/>
              <a:t> in the South.</a:t>
            </a:r>
            <a:endParaRPr lang="en-NZ" dirty="0"/>
          </a:p>
        </p:txBody>
      </p:sp>
    </p:spTree>
    <p:extLst>
      <p:ext uri="{BB962C8B-B14F-4D97-AF65-F5344CB8AC3E}">
        <p14:creationId xmlns:p14="http://schemas.microsoft.com/office/powerpoint/2010/main" val="371247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774923"/>
          </a:xfrm>
        </p:spPr>
        <p:txBody>
          <a:bodyPr/>
          <a:lstStyle/>
          <a:p>
            <a:r>
              <a:rPr lang="en-NZ" dirty="0" smtClean="0"/>
              <a:t>“Continental Drift”</a:t>
            </a:r>
            <a:endParaRPr lang="en-NZ" dirty="0"/>
          </a:p>
        </p:txBody>
      </p:sp>
      <p:pic>
        <p:nvPicPr>
          <p:cNvPr id="82946" name="Picture 2" descr="C:\SKOOL\13 BIOLOGY\2 EVOLUTION\graphics\Pange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483"/>
            <a:ext cx="8397231" cy="6873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54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774923"/>
          </a:xfrm>
        </p:spPr>
        <p:txBody>
          <a:bodyPr/>
          <a:lstStyle/>
          <a:p>
            <a:r>
              <a:rPr lang="en-NZ" dirty="0" smtClean="0"/>
              <a:t>About 130 million years ago </a:t>
            </a:r>
            <a:r>
              <a:rPr lang="en-NZ" dirty="0" err="1" smtClean="0"/>
              <a:t>Gondwana</a:t>
            </a:r>
            <a:r>
              <a:rPr lang="en-NZ" dirty="0" smtClean="0"/>
              <a:t> broke up</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descr="C:\SKOOL\13 BIOLOGY\2 EVOLUTION\graphics\Gondwan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637067"/>
            <a:ext cx="7001052" cy="523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116632"/>
            <a:ext cx="2344353" cy="6460380"/>
          </a:xfrm>
        </p:spPr>
        <p:txBody>
          <a:bodyPr/>
          <a:lstStyle/>
          <a:p>
            <a:pPr marL="0" indent="0">
              <a:buNone/>
            </a:pPr>
            <a:r>
              <a:rPr lang="en-NZ" dirty="0" smtClean="0"/>
              <a:t>Several species of plant and animal were found on </a:t>
            </a:r>
            <a:r>
              <a:rPr lang="en-NZ" dirty="0" err="1" smtClean="0"/>
              <a:t>Gondwana</a:t>
            </a:r>
            <a:r>
              <a:rPr lang="en-NZ" dirty="0" smtClean="0"/>
              <a:t> and have evolved apart since it split.</a:t>
            </a:r>
            <a:endParaRPr lang="en-NZ"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3003" y="764704"/>
            <a:ext cx="6763910" cy="6048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8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 now a little animation</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p:txBody>
          <a:bodyPr/>
          <a:lstStyle/>
          <a:p>
            <a:r>
              <a:rPr lang="en-NZ" dirty="0" smtClean="0">
                <a:hlinkClick r:id="rId3" action="ppaction://hlinkfile"/>
              </a:rPr>
              <a:t>CLICK HERE</a:t>
            </a:r>
            <a:endParaRPr lang="en-NZ" dirty="0"/>
          </a:p>
        </p:txBody>
      </p:sp>
    </p:spTree>
    <p:extLst>
      <p:ext uri="{BB962C8B-B14F-4D97-AF65-F5344CB8AC3E}">
        <p14:creationId xmlns:p14="http://schemas.microsoft.com/office/powerpoint/2010/main" val="32606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260647"/>
            <a:ext cx="3443954" cy="6573709"/>
          </a:xfrm>
        </p:spPr>
        <p:txBody>
          <a:bodyPr/>
          <a:lstStyle/>
          <a:p>
            <a:r>
              <a:rPr lang="en-NZ" dirty="0" smtClean="0"/>
              <a:t>New Zealand separated from Australia about 85 million years ago</a:t>
            </a:r>
            <a:endParaRPr lang="en-NZ" dirty="0"/>
          </a:p>
        </p:txBody>
      </p:sp>
      <p:pic>
        <p:nvPicPr>
          <p:cNvPr id="84994" name="Picture 2" descr="C:\SKOOL\13 BIOLOGY\2 EVOLUTION\graphics\nz_co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474" y="0"/>
            <a:ext cx="5485038" cy="68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16632"/>
            <a:ext cx="8435280" cy="6460380"/>
          </a:xfrm>
        </p:spPr>
        <p:txBody>
          <a:bodyPr/>
          <a:lstStyle/>
          <a:p>
            <a:r>
              <a:rPr lang="en-NZ" dirty="0" smtClean="0"/>
              <a:t>Australia split from </a:t>
            </a:r>
            <a:r>
              <a:rPr lang="en-NZ" dirty="0" err="1" smtClean="0"/>
              <a:t>Gondwana</a:t>
            </a:r>
            <a:r>
              <a:rPr lang="en-NZ" dirty="0" smtClean="0"/>
              <a:t> after the appearance of marsupial mammals but before the evolution of </a:t>
            </a:r>
            <a:r>
              <a:rPr lang="en-NZ" dirty="0" err="1" smtClean="0"/>
              <a:t>placentals</a:t>
            </a:r>
            <a:r>
              <a:rPr lang="en-NZ" dirty="0" smtClean="0"/>
              <a:t>. This explains the large number of marsupials such as koalas and kangaroos</a:t>
            </a:r>
          </a:p>
          <a:p>
            <a:r>
              <a:rPr lang="en-NZ" dirty="0" smtClean="0"/>
              <a:t>N.Z. has no native land mammals or snakes because it split off before they appeared. Our reptile, bird and plant life have evolved from what was here before the split or from those who could get here. The tuatara survived here but died out elsewhere.</a:t>
            </a:r>
            <a:endParaRPr lang="en-NZ" dirty="0"/>
          </a:p>
        </p:txBody>
      </p:sp>
    </p:spTree>
    <p:extLst>
      <p:ext uri="{BB962C8B-B14F-4D97-AF65-F5344CB8AC3E}">
        <p14:creationId xmlns:p14="http://schemas.microsoft.com/office/powerpoint/2010/main" val="245600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NZ" sz="4000" dirty="0" smtClean="0"/>
              <a:t>A simplified gene pool</a:t>
            </a:r>
          </a:p>
        </p:txBody>
      </p:sp>
      <p:sp>
        <p:nvSpPr>
          <p:cNvPr id="5123" name="Rectangle 3"/>
          <p:cNvSpPr>
            <a:spLocks noGrp="1" noChangeArrowheads="1"/>
          </p:cNvSpPr>
          <p:nvPr>
            <p:ph type="body" idx="1"/>
          </p:nvPr>
        </p:nvSpPr>
        <p:spPr>
          <a:xfrm>
            <a:off x="5364163" y="2636838"/>
            <a:ext cx="3779837" cy="2952750"/>
          </a:xfrm>
        </p:spPr>
        <p:txBody>
          <a:bodyPr/>
          <a:lstStyle/>
          <a:p>
            <a:pPr eaLnBrk="1" hangingPunct="1">
              <a:defRPr/>
            </a:pPr>
            <a:r>
              <a:rPr lang="en-NZ" smtClean="0"/>
              <a:t>Individuals</a:t>
            </a:r>
          </a:p>
          <a:p>
            <a:pPr eaLnBrk="1" hangingPunct="1">
              <a:defRPr/>
            </a:pPr>
            <a:endParaRPr lang="en-NZ" smtClean="0"/>
          </a:p>
          <a:p>
            <a:pPr eaLnBrk="1" hangingPunct="1">
              <a:defRPr/>
            </a:pPr>
            <a:endParaRPr lang="en-NZ" smtClean="0"/>
          </a:p>
          <a:p>
            <a:pPr eaLnBrk="1" hangingPunct="1">
              <a:defRPr/>
            </a:pPr>
            <a:endParaRPr lang="en-NZ" smtClean="0"/>
          </a:p>
          <a:p>
            <a:pPr eaLnBrk="1" hangingPunct="1">
              <a:defRPr/>
            </a:pPr>
            <a:r>
              <a:rPr lang="en-NZ" smtClean="0"/>
              <a:t>Gene pool</a:t>
            </a:r>
          </a:p>
        </p:txBody>
      </p:sp>
      <p:grpSp>
        <p:nvGrpSpPr>
          <p:cNvPr id="5127" name="Group 7"/>
          <p:cNvGrpSpPr>
            <a:grpSpLocks/>
          </p:cNvGrpSpPr>
          <p:nvPr/>
        </p:nvGrpSpPr>
        <p:grpSpPr bwMode="auto">
          <a:xfrm>
            <a:off x="179388" y="2205038"/>
            <a:ext cx="5149850" cy="3457575"/>
            <a:chOff x="-114" y="1071"/>
            <a:chExt cx="3244" cy="2178"/>
          </a:xfrm>
        </p:grpSpPr>
        <p:sp>
          <p:nvSpPr>
            <p:cNvPr id="6150" name="Rectangle 6"/>
            <p:cNvSpPr>
              <a:spLocks noChangeArrowheads="1"/>
            </p:cNvSpPr>
            <p:nvPr/>
          </p:nvSpPr>
          <p:spPr bwMode="auto">
            <a:xfrm>
              <a:off x="-114" y="1071"/>
              <a:ext cx="3221" cy="217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151" name="Picture 5" descr="popu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2"/>
              <a:ext cx="3130"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20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dissolve">
                                      <p:cBhvr>
                                        <p:cTn id="1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332656"/>
            <a:ext cx="8435280" cy="6525344"/>
          </a:xfrm>
        </p:spPr>
        <p:txBody>
          <a:bodyPr/>
          <a:lstStyle/>
          <a:p>
            <a:pPr marL="400050" lvl="1" indent="0">
              <a:buNone/>
            </a:pPr>
            <a:r>
              <a:rPr lang="en-NZ" sz="4000" dirty="0" smtClean="0"/>
              <a:t>New Zealand Land Mass</a:t>
            </a:r>
          </a:p>
          <a:p>
            <a:r>
              <a:rPr lang="en-NZ" dirty="0" smtClean="0"/>
              <a:t>New Zealand is part of a largely submerged continent called </a:t>
            </a:r>
            <a:r>
              <a:rPr lang="en-NZ" dirty="0" err="1" smtClean="0">
                <a:hlinkClick r:id="rId3" action="ppaction://hlinkfile"/>
              </a:rPr>
              <a:t>Zealandia</a:t>
            </a:r>
            <a:r>
              <a:rPr lang="en-NZ" dirty="0" smtClean="0"/>
              <a:t>.</a:t>
            </a:r>
          </a:p>
          <a:p>
            <a:r>
              <a:rPr lang="en-NZ" dirty="0" smtClean="0"/>
              <a:t>This formed off the coast of </a:t>
            </a:r>
            <a:r>
              <a:rPr lang="en-NZ" dirty="0" err="1" smtClean="0"/>
              <a:t>Gondwana</a:t>
            </a:r>
            <a:r>
              <a:rPr lang="en-NZ" dirty="0" smtClean="0"/>
              <a:t> and split off 80 </a:t>
            </a:r>
            <a:r>
              <a:rPr lang="en-NZ" dirty="0" err="1" smtClean="0"/>
              <a:t>mya</a:t>
            </a:r>
            <a:r>
              <a:rPr lang="en-NZ" dirty="0" smtClean="0"/>
              <a:t>.</a:t>
            </a:r>
          </a:p>
          <a:p>
            <a:r>
              <a:rPr lang="en-NZ" dirty="0" smtClean="0"/>
              <a:t>Over this time there have been many changes to the area, sometimes only a few islands were present. </a:t>
            </a:r>
          </a:p>
          <a:p>
            <a:r>
              <a:rPr lang="en-NZ" dirty="0" smtClean="0"/>
              <a:t>Volcanoes erupted at times and large areas of sediments formed.</a:t>
            </a:r>
            <a:endParaRPr lang="en-NZ" dirty="0"/>
          </a:p>
          <a:p>
            <a:endParaRPr lang="en-NZ" dirty="0"/>
          </a:p>
        </p:txBody>
      </p:sp>
    </p:spTree>
    <p:extLst>
      <p:ext uri="{BB962C8B-B14F-4D97-AF65-F5344CB8AC3E}">
        <p14:creationId xmlns:p14="http://schemas.microsoft.com/office/powerpoint/2010/main" val="352097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1278979"/>
          </a:xfrm>
        </p:spPr>
        <p:txBody>
          <a:bodyPr/>
          <a:lstStyle/>
          <a:p>
            <a:r>
              <a:rPr lang="en-NZ" dirty="0" smtClean="0"/>
              <a:t>Here are some of the changes</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3112088" cy="389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1" y="1670778"/>
            <a:ext cx="2952328" cy="4206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9" y="2207870"/>
            <a:ext cx="2915993" cy="408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5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1278979"/>
          </a:xfrm>
        </p:spPr>
        <p:txBody>
          <a:bodyPr/>
          <a:lstStyle/>
          <a:p>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322492"/>
            <a:ext cx="2937372" cy="425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268760"/>
            <a:ext cx="297220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043" y="1932832"/>
            <a:ext cx="2968699" cy="433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49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1278979"/>
          </a:xfrm>
        </p:spPr>
        <p:txBody>
          <a:bodyPr/>
          <a:lstStyle/>
          <a:p>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3888432" cy="567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97878"/>
            <a:ext cx="4247763" cy="568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9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7813"/>
            <a:ext cx="8368034" cy="990947"/>
          </a:xfrm>
        </p:spPr>
        <p:txBody>
          <a:bodyPr/>
          <a:lstStyle/>
          <a:p>
            <a:r>
              <a:rPr lang="en-NZ" dirty="0" smtClean="0"/>
              <a:t>Effects of these changes</a:t>
            </a:r>
            <a:endParaRPr lang="en-NZ"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6048374"/>
            <a:ext cx="3168352"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51520" y="1268760"/>
            <a:ext cx="8435280" cy="5308252"/>
          </a:xfrm>
        </p:spPr>
        <p:txBody>
          <a:bodyPr/>
          <a:lstStyle/>
          <a:p>
            <a:r>
              <a:rPr lang="en-NZ" dirty="0" smtClean="0"/>
              <a:t>The varying amount of land, changes in temperature, volcanism, erosion and mountain-building have affected the evolution of life in N.Z.</a:t>
            </a:r>
          </a:p>
          <a:p>
            <a:r>
              <a:rPr lang="en-NZ" dirty="0" smtClean="0"/>
              <a:t>Different selection pressures at different times have produced a range of species adapted to the wide range of habitats.</a:t>
            </a:r>
          </a:p>
          <a:p>
            <a:r>
              <a:rPr lang="en-NZ" dirty="0" smtClean="0"/>
              <a:t>Genetic bottlenecks occurred when sea levels were high.</a:t>
            </a:r>
            <a:endParaRPr lang="en-NZ" dirty="0"/>
          </a:p>
        </p:txBody>
      </p:sp>
    </p:spTree>
    <p:extLst>
      <p:ext uri="{BB962C8B-B14F-4D97-AF65-F5344CB8AC3E}">
        <p14:creationId xmlns:p14="http://schemas.microsoft.com/office/powerpoint/2010/main" val="42106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NZ" dirty="0" smtClean="0"/>
              <a:t>Gene frequencies</a:t>
            </a:r>
            <a:endParaRPr lang="en-NZ" dirty="0"/>
          </a:p>
        </p:txBody>
      </p:sp>
      <p:sp>
        <p:nvSpPr>
          <p:cNvPr id="3" name="Content Placeholder 2"/>
          <p:cNvSpPr>
            <a:spLocks noGrp="1"/>
          </p:cNvSpPr>
          <p:nvPr>
            <p:ph idx="1"/>
          </p:nvPr>
        </p:nvSpPr>
        <p:spPr/>
        <p:txBody>
          <a:bodyPr/>
          <a:lstStyle/>
          <a:p>
            <a:pPr>
              <a:defRPr/>
            </a:pPr>
            <a:r>
              <a:rPr lang="en-NZ" dirty="0" smtClean="0"/>
              <a:t>In the previous example these were the alleles present</a:t>
            </a:r>
          </a:p>
          <a:p>
            <a:pPr>
              <a:defRPr/>
            </a:pPr>
            <a:r>
              <a:rPr lang="en-NZ" dirty="0" smtClean="0"/>
              <a:t>Of 20 alleles there are 12 black and 8 white</a:t>
            </a:r>
          </a:p>
          <a:p>
            <a:pPr>
              <a:defRPr/>
            </a:pPr>
            <a:r>
              <a:rPr lang="en-NZ" dirty="0" smtClean="0"/>
              <a:t>The gene frequencies are:</a:t>
            </a:r>
          </a:p>
          <a:p>
            <a:pPr>
              <a:defRPr/>
            </a:pPr>
            <a:r>
              <a:rPr lang="en-NZ" dirty="0" smtClean="0"/>
              <a:t>     0.6 black and 0.4 white</a:t>
            </a:r>
          </a:p>
          <a:p>
            <a:pPr>
              <a:defRPr/>
            </a:pPr>
            <a:r>
              <a:rPr lang="en-NZ" dirty="0" smtClean="0"/>
              <a:t>OR 60% black, 40% white</a:t>
            </a:r>
            <a:endParaRPr lang="en-NZ" dirty="0"/>
          </a:p>
          <a:p>
            <a:pPr>
              <a:defRPr/>
            </a:pPr>
            <a:endParaRPr lang="en-NZ"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65363"/>
            <a:ext cx="26765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5842"/>
                                        </p:tgtEl>
                                        <p:attrNameLst>
                                          <p:attrName>style.visibility</p:attrName>
                                        </p:attrNameLst>
                                      </p:cBhvr>
                                      <p:to>
                                        <p:strVal val="visible"/>
                                      </p:to>
                                    </p:set>
                                    <p:animEffect transition="in" filter="wipe(down)">
                                      <p:cBhvr>
                                        <p:cTn id="17" dur="500"/>
                                        <p:tgtEl>
                                          <p:spTgt spid="358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stCondLst>
                                            <p:cond delay="0"/>
                                          </p:stCondLst>
                                        </p:cTn>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stCondLst>
                                            <p:cond delay="0"/>
                                          </p:stCondLst>
                                        </p:cTn>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stCondLst>
                                            <p:cond delay="0"/>
                                          </p:stCondLst>
                                        </p:cTn>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stCondLst>
                                            <p:cond delay="0"/>
                                          </p:stCondLst>
                                        </p:cTn>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918939"/>
          </a:xfrm>
        </p:spPr>
        <p:txBody>
          <a:bodyPr/>
          <a:lstStyle/>
          <a:p>
            <a:pPr eaLnBrk="1" hangingPunct="1">
              <a:defRPr/>
            </a:pPr>
            <a:r>
              <a:rPr lang="en-NZ" sz="5400" dirty="0" smtClean="0"/>
              <a:t>Evolution</a:t>
            </a:r>
          </a:p>
        </p:txBody>
      </p:sp>
      <p:sp>
        <p:nvSpPr>
          <p:cNvPr id="41987" name="Rectangle 3"/>
          <p:cNvSpPr>
            <a:spLocks noGrp="1" noChangeArrowheads="1"/>
          </p:cNvSpPr>
          <p:nvPr>
            <p:ph type="body" idx="1"/>
          </p:nvPr>
        </p:nvSpPr>
        <p:spPr>
          <a:xfrm>
            <a:off x="457200" y="1052736"/>
            <a:ext cx="8229600" cy="5688632"/>
          </a:xfrm>
        </p:spPr>
        <p:txBody>
          <a:bodyPr/>
          <a:lstStyle/>
          <a:p>
            <a:pPr eaLnBrk="1" hangingPunct="1">
              <a:defRPr/>
            </a:pPr>
            <a:r>
              <a:rPr lang="en-NZ" dirty="0" smtClean="0"/>
              <a:t>Evolution is a change in the gene pool of a population over many generations</a:t>
            </a:r>
          </a:p>
          <a:p>
            <a:pPr lvl="0" eaLnBrk="1" hangingPunct="1">
              <a:defRPr/>
            </a:pPr>
            <a:r>
              <a:rPr lang="en-NZ" dirty="0" smtClean="0">
                <a:solidFill>
                  <a:srgbClr val="FFFFFF"/>
                </a:solidFill>
              </a:rPr>
              <a:t>While </a:t>
            </a:r>
            <a:r>
              <a:rPr lang="en-NZ" dirty="0">
                <a:solidFill>
                  <a:srgbClr val="FFFFFF"/>
                </a:solidFill>
              </a:rPr>
              <a:t>individuals are selected for and against, it is </a:t>
            </a:r>
            <a:r>
              <a:rPr lang="en-NZ" i="1" u="sng" dirty="0">
                <a:solidFill>
                  <a:srgbClr val="FFFFFF"/>
                </a:solidFill>
              </a:rPr>
              <a:t>populations</a:t>
            </a:r>
            <a:r>
              <a:rPr lang="en-NZ" dirty="0">
                <a:solidFill>
                  <a:srgbClr val="FFFFFF"/>
                </a:solidFill>
              </a:rPr>
              <a:t> that evolve.</a:t>
            </a:r>
          </a:p>
          <a:p>
            <a:pPr eaLnBrk="1" hangingPunct="1">
              <a:defRPr/>
            </a:pPr>
            <a:r>
              <a:rPr lang="en-NZ" dirty="0" smtClean="0"/>
              <a:t>Microevolution can result in new varieties</a:t>
            </a:r>
          </a:p>
          <a:p>
            <a:pPr eaLnBrk="1" hangingPunct="1">
              <a:defRPr/>
            </a:pPr>
            <a:r>
              <a:rPr lang="en-NZ" dirty="0" smtClean="0"/>
              <a:t>Speciation is the evolution of new species over longer time.</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90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ssolve">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Evidence For Evolution</a:t>
            </a:r>
            <a:endParaRPr lang="en-NZ" dirty="0"/>
          </a:p>
        </p:txBody>
      </p:sp>
      <p:sp>
        <p:nvSpPr>
          <p:cNvPr id="3" name="Content Placeholder 2"/>
          <p:cNvSpPr>
            <a:spLocks noGrp="1"/>
          </p:cNvSpPr>
          <p:nvPr>
            <p:ph idx="1"/>
          </p:nvPr>
        </p:nvSpPr>
        <p:spPr/>
        <p:txBody>
          <a:bodyPr/>
          <a:lstStyle/>
          <a:p>
            <a:r>
              <a:rPr lang="en-NZ" dirty="0" smtClean="0"/>
              <a:t>Main ones:</a:t>
            </a:r>
          </a:p>
          <a:p>
            <a:pPr lvl="1"/>
            <a:r>
              <a:rPr lang="en-NZ" dirty="0" smtClean="0"/>
              <a:t>Fossil Record</a:t>
            </a:r>
          </a:p>
          <a:p>
            <a:pPr lvl="1"/>
            <a:r>
              <a:rPr lang="en-NZ" dirty="0" smtClean="0"/>
              <a:t>Comparative anatomy</a:t>
            </a:r>
          </a:p>
          <a:p>
            <a:pPr lvl="1"/>
            <a:r>
              <a:rPr lang="en-NZ" dirty="0" smtClean="0"/>
              <a:t>Molecular biology</a:t>
            </a:r>
          </a:p>
          <a:p>
            <a:pPr lvl="1"/>
            <a:r>
              <a:rPr lang="en-NZ" dirty="0" smtClean="0"/>
              <a:t>Biogeography</a:t>
            </a:r>
          </a:p>
          <a:p>
            <a:pPr lvl="1"/>
            <a:endParaRPr lang="en-NZ" dirty="0"/>
          </a:p>
          <a:p>
            <a:endParaRPr lang="en-NZ"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0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stCondLst>
                                            <p:cond delay="0"/>
                                          </p:stCondLst>
                                        </p:cTn>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stCondLst>
                                            <p:cond delay="0"/>
                                          </p:stCondLst>
                                        </p:cTn>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stCondLst>
                                            <p:cond delay="0"/>
                                          </p:stCondLst>
                                        </p:cTn>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stCondLst>
                                            <p:cond delay="0"/>
                                          </p:stCondLst>
                                        </p:cTn>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48107" y="147"/>
            <a:ext cx="8229600" cy="918939"/>
          </a:xfrm>
        </p:spPr>
        <p:txBody>
          <a:bodyPr/>
          <a:lstStyle/>
          <a:p>
            <a:r>
              <a:rPr lang="en-NZ" dirty="0" smtClean="0"/>
              <a:t>Fossil Record</a:t>
            </a:r>
            <a:endParaRPr lang="en-NZ" dirty="0"/>
          </a:p>
        </p:txBody>
      </p:sp>
      <p:sp>
        <p:nvSpPr>
          <p:cNvPr id="3" name="Content Placeholder 2"/>
          <p:cNvSpPr>
            <a:spLocks noGrp="1"/>
          </p:cNvSpPr>
          <p:nvPr>
            <p:ph idx="1"/>
          </p:nvPr>
        </p:nvSpPr>
        <p:spPr>
          <a:xfrm>
            <a:off x="107504" y="908720"/>
            <a:ext cx="9036496" cy="5832648"/>
          </a:xfrm>
        </p:spPr>
        <p:txBody>
          <a:bodyPr/>
          <a:lstStyle/>
          <a:p>
            <a:r>
              <a:rPr lang="en-NZ" dirty="0" smtClean="0"/>
              <a:t>Fossil = any trace left by past organisms, e.g. preserved remains, impressions of organisms, footprints.</a:t>
            </a:r>
          </a:p>
          <a:p>
            <a:r>
              <a:rPr lang="en-NZ" dirty="0" smtClean="0"/>
              <a:t>Fossils:</a:t>
            </a:r>
          </a:p>
          <a:p>
            <a:pPr lvl="1"/>
            <a:r>
              <a:rPr lang="en-NZ" dirty="0" smtClean="0"/>
              <a:t>Usually in sedimentary rock</a:t>
            </a:r>
          </a:p>
          <a:p>
            <a:pPr lvl="1"/>
            <a:r>
              <a:rPr lang="en-NZ" dirty="0" smtClean="0"/>
              <a:t>Show organisms appeared in historical sequence</a:t>
            </a:r>
          </a:p>
          <a:p>
            <a:pPr lvl="1"/>
            <a:r>
              <a:rPr lang="en-NZ" dirty="0" smtClean="0"/>
              <a:t>Today’s complex organisms were preceded by simpler types (e.g. single cells first)</a:t>
            </a:r>
          </a:p>
          <a:p>
            <a:pPr lvl="1"/>
            <a:r>
              <a:rPr lang="en-NZ" dirty="0" smtClean="0"/>
              <a:t>Transitional forms are found</a:t>
            </a:r>
            <a:endParaRPr lang="en-NZ"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6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stCondLst>
                                            <p:cond delay="0"/>
                                          </p:stCondLst>
                                        </p:cTn>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stCondLst>
                                            <p:cond delay="0"/>
                                          </p:stCondLst>
                                        </p:cTn>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stCondLst>
                                            <p:cond delay="0"/>
                                          </p:stCondLst>
                                        </p:cTn>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stCondLst>
                                            <p:cond delay="0"/>
                                          </p:stCondLst>
                                        </p:cTn>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stCondLst>
                                            <p:cond delay="0"/>
                                          </p:stCondLst>
                                        </p:cTn>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dissolv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t>Archaeopteryx – a transitional form between dinosaurs and birds </a:t>
            </a:r>
            <a:endParaRPr lang="en-NZ" sz="3600" dirty="0"/>
          </a:p>
        </p:txBody>
      </p:sp>
      <p:pic>
        <p:nvPicPr>
          <p:cNvPr id="87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5" y="0"/>
            <a:ext cx="8495917"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25" y="6296025"/>
            <a:ext cx="904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5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additive="base">
                                        <p:cTn id="7" dur="500" fill="hold"/>
                                        <p:tgtEl>
                                          <p:spTgt spid="87044"/>
                                        </p:tgtEl>
                                        <p:attrNameLst>
                                          <p:attrName>ppt_x</p:attrName>
                                        </p:attrNameLst>
                                      </p:cBhvr>
                                      <p:tavLst>
                                        <p:tav tm="0">
                                          <p:val>
                                            <p:strVal val="#ppt_x"/>
                                          </p:val>
                                        </p:tav>
                                        <p:tav tm="100000">
                                          <p:val>
                                            <p:strVal val="#ppt_x"/>
                                          </p:val>
                                        </p:tav>
                                      </p:tavLst>
                                    </p:anim>
                                    <p:anim calcmode="lin" valueType="num">
                                      <p:cBhvr additive="base">
                                        <p:cTn id="8" dur="500" fill="hold"/>
                                        <p:tgtEl>
                                          <p:spTgt spid="87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3928</TotalTime>
  <Words>766</Words>
  <Application>Microsoft Office PowerPoint</Application>
  <PresentationFormat>On-screen Show (4:3)</PresentationFormat>
  <Paragraphs>90</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Verdana</vt:lpstr>
      <vt:lpstr>Wingdings</vt:lpstr>
      <vt:lpstr>Globe</vt:lpstr>
      <vt:lpstr>Evolution</vt:lpstr>
      <vt:lpstr>Species and Populations</vt:lpstr>
      <vt:lpstr>Gene Pool</vt:lpstr>
      <vt:lpstr>A simplified gene pool</vt:lpstr>
      <vt:lpstr>Gene frequencies</vt:lpstr>
      <vt:lpstr>Evolution</vt:lpstr>
      <vt:lpstr>Evidence For Evolution</vt:lpstr>
      <vt:lpstr>Fossil Record</vt:lpstr>
      <vt:lpstr>Archaeopteryx – a transitional form between dinosaurs and birds </vt:lpstr>
      <vt:lpstr>Geological Strata</vt:lpstr>
      <vt:lpstr>PowerPoint Presentation</vt:lpstr>
      <vt:lpstr>Another view    </vt:lpstr>
      <vt:lpstr>Speaking of Stromatolites These are 500 million year old stromatolite fossils in the Hoyt Limestone exposed at Lester Park, near Saratoga Springs, New York</vt:lpstr>
      <vt:lpstr>PowerPoint Presentation</vt:lpstr>
      <vt:lpstr>Stromatolites Live! at Hamelin Poole, Shark bay, 800 km north of Perth </vt:lpstr>
      <vt:lpstr>PowerPoint Presentation</vt:lpstr>
      <vt:lpstr>PowerPoint Presentation</vt:lpstr>
      <vt:lpstr>PowerPoint Presentation</vt:lpstr>
      <vt:lpstr>Comparative Anatomy</vt:lpstr>
      <vt:lpstr>PowerPoint Presentation</vt:lpstr>
      <vt:lpstr>Vestigial Organs</vt:lpstr>
      <vt:lpstr>Some human examples</vt:lpstr>
      <vt:lpstr>Sometimes they are not so vestigial!</vt:lpstr>
      <vt:lpstr>This one might be a fake?</vt:lpstr>
      <vt:lpstr>Whale Pelvis</vt:lpstr>
      <vt:lpstr>PowerPoint Presentation</vt:lpstr>
      <vt:lpstr>PowerPoint Presentation</vt:lpstr>
      <vt:lpstr>Molecular Biology</vt:lpstr>
      <vt:lpstr>Evolution of N.Z. Geckos based on molecular biology</vt:lpstr>
      <vt:lpstr>PowerPoint Presentation</vt:lpstr>
      <vt:lpstr>PowerPoint Presentation</vt:lpstr>
      <vt:lpstr>Biogeography</vt:lpstr>
      <vt:lpstr>“Continental Drift”</vt:lpstr>
      <vt:lpstr>“Continental Drift”</vt:lpstr>
      <vt:lpstr>About 130 million years ago Gondwana broke up</vt:lpstr>
      <vt:lpstr>PowerPoint Presentation</vt:lpstr>
      <vt:lpstr>An now a little animation</vt:lpstr>
      <vt:lpstr>PowerPoint Presentation</vt:lpstr>
      <vt:lpstr>PowerPoint Presentation</vt:lpstr>
      <vt:lpstr>PowerPoint Presentation</vt:lpstr>
      <vt:lpstr>Here are some of the changes</vt:lpstr>
      <vt:lpstr>PowerPoint Presentation</vt:lpstr>
      <vt:lpstr>PowerPoint Presentation</vt:lpstr>
      <vt:lpstr>Effects of these changes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Wood</dc:creator>
  <cp:lastModifiedBy>Rick Wood</cp:lastModifiedBy>
  <cp:revision>71</cp:revision>
  <dcterms:created xsi:type="dcterms:W3CDTF">2007-09-07T04:48:48Z</dcterms:created>
  <dcterms:modified xsi:type="dcterms:W3CDTF">2014-05-27T08:42:48Z</dcterms:modified>
</cp:coreProperties>
</file>